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60" r:id="rId2"/>
    <p:sldId id="276" r:id="rId3"/>
    <p:sldId id="310" r:id="rId4"/>
    <p:sldId id="311" r:id="rId5"/>
    <p:sldId id="312" r:id="rId6"/>
    <p:sldId id="313" r:id="rId7"/>
    <p:sldId id="315" r:id="rId8"/>
    <p:sldId id="316" r:id="rId9"/>
    <p:sldId id="318" r:id="rId10"/>
    <p:sldId id="317"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203D"/>
    <a:srgbClr val="093667"/>
    <a:srgbClr val="051D35"/>
    <a:srgbClr val="4A485A"/>
    <a:srgbClr val="040816"/>
    <a:srgbClr val="79ADC2"/>
    <a:srgbClr val="094E6C"/>
    <a:srgbClr val="061C33"/>
    <a:srgbClr val="39265B"/>
    <a:srgbClr val="ACA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深色样式 1 - 强调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深色样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1559" autoAdjust="0"/>
  </p:normalViewPr>
  <p:slideViewPr>
    <p:cSldViewPr snapToGrid="0">
      <p:cViewPr varScale="1">
        <p:scale>
          <a:sx n="104" d="100"/>
          <a:sy n="104" d="100"/>
        </p:scale>
        <p:origin x="81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4276747047244093"/>
          <c:y val="2.0964934733948403E-2"/>
          <c:w val="0.52696518208661414"/>
          <c:h val="0.79044772450493817"/>
        </c:manualLayout>
      </c:layout>
      <c:pieChart>
        <c:varyColors val="1"/>
        <c:ser>
          <c:idx val="0"/>
          <c:order val="0"/>
          <c:tx>
            <c:strRef>
              <c:f>Sheet1!$B$1</c:f>
              <c:strCache>
                <c:ptCount val="1"/>
                <c:pt idx="0">
                  <c:v>占比</c:v>
                </c:pt>
              </c:strCache>
            </c:strRef>
          </c:tx>
          <c:spPr>
            <a:ln>
              <a:noFill/>
            </a:ln>
          </c:spPr>
          <c:explosion val="3"/>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613-4924-9CAA-E0BBB4D7C536}"/>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613-4924-9CAA-E0BBB4D7C536}"/>
              </c:ext>
            </c:extLst>
          </c:dPt>
          <c:dPt>
            <c:idx val="2"/>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5-6613-4924-9CAA-E0BBB4D7C536}"/>
              </c:ext>
            </c:extLst>
          </c:dPt>
          <c:dPt>
            <c:idx val="3"/>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7-6613-4924-9CAA-E0BBB4D7C536}"/>
              </c:ext>
            </c:extLst>
          </c:dPt>
          <c:dPt>
            <c:idx val="4"/>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9-8E8E-4CA7-8B90-75E24CF4E187}"/>
              </c:ext>
            </c:extLst>
          </c:dPt>
          <c:dPt>
            <c:idx val="5"/>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B-8E8E-4CA7-8B90-75E24CF4E187}"/>
              </c:ext>
            </c:extLst>
          </c:dPt>
          <c:dPt>
            <c:idx val="6"/>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D-8E8E-4CA7-8B90-75E24CF4E187}"/>
              </c:ext>
            </c:extLst>
          </c:dPt>
          <c:cat>
            <c:strRef>
              <c:f>Sheet1!$A$2:$A$8</c:f>
              <c:strCache>
                <c:ptCount val="7"/>
                <c:pt idx="0">
                  <c:v>Public Sale</c:v>
                </c:pt>
                <c:pt idx="1">
                  <c:v>Team and advisor</c:v>
                </c:pt>
                <c:pt idx="2">
                  <c:v>Community</c:v>
                </c:pt>
                <c:pt idx="3">
                  <c:v>In Game</c:v>
                </c:pt>
                <c:pt idx="4">
                  <c:v>Reserve</c:v>
                </c:pt>
                <c:pt idx="5">
                  <c:v>Ecosystem</c:v>
                </c:pt>
                <c:pt idx="6">
                  <c:v>User</c:v>
                </c:pt>
              </c:strCache>
            </c:strRef>
          </c:cat>
          <c:val>
            <c:numRef>
              <c:f>Sheet1!$B$2:$B$8</c:f>
              <c:numCache>
                <c:formatCode>0%</c:formatCode>
                <c:ptCount val="7"/>
                <c:pt idx="0">
                  <c:v>0.18</c:v>
                </c:pt>
                <c:pt idx="1">
                  <c:v>0.1</c:v>
                </c:pt>
                <c:pt idx="2">
                  <c:v>0.1</c:v>
                </c:pt>
                <c:pt idx="3">
                  <c:v>0.23</c:v>
                </c:pt>
                <c:pt idx="4">
                  <c:v>0.11</c:v>
                </c:pt>
                <c:pt idx="5">
                  <c:v>0.2</c:v>
                </c:pt>
                <c:pt idx="6">
                  <c:v>0.08</c:v>
                </c:pt>
              </c:numCache>
            </c:numRef>
          </c:val>
          <c:extLst>
            <c:ext xmlns:c16="http://schemas.microsoft.com/office/drawing/2014/chart" uri="{C3380CC4-5D6E-409C-BE32-E72D297353CC}">
              <c16:uniqueId val="{00000000-70B8-4032-B781-55F4BCD32431}"/>
            </c:ext>
          </c:extLst>
        </c:ser>
        <c:ser>
          <c:idx val="1"/>
          <c:order val="1"/>
          <c:tx>
            <c:strRef>
              <c:f>Sheet1!$C$1</c:f>
              <c:strCache>
                <c:ptCount val="1"/>
                <c:pt idx="0">
                  <c:v>数量</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F-1106-4A8B-8743-CEF3619D41A2}"/>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1-1106-4A8B-8743-CEF3619D41A2}"/>
              </c:ext>
            </c:extLst>
          </c:dPt>
          <c:dPt>
            <c:idx val="2"/>
            <c:bubble3D val="0"/>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3-1106-4A8B-8743-CEF3619D41A2}"/>
              </c:ext>
            </c:extLst>
          </c:dPt>
          <c:dPt>
            <c:idx val="3"/>
            <c:bubble3D val="0"/>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5-1106-4A8B-8743-CEF3619D41A2}"/>
              </c:ext>
            </c:extLst>
          </c:dPt>
          <c:dPt>
            <c:idx val="4"/>
            <c:bubble3D val="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7-1106-4A8B-8743-CEF3619D41A2}"/>
              </c:ext>
            </c:extLst>
          </c:dPt>
          <c:dPt>
            <c:idx val="5"/>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9-1106-4A8B-8743-CEF3619D41A2}"/>
              </c:ext>
            </c:extLst>
          </c:dPt>
          <c:dPt>
            <c:idx val="6"/>
            <c:bubble3D val="0"/>
            <c:spPr>
              <a:gradFill rotWithShape="1">
                <a:gsLst>
                  <a:gs pos="0">
                    <a:schemeClr val="accent1">
                      <a:lumMod val="80000"/>
                      <a:lumOff val="20000"/>
                      <a:satMod val="103000"/>
                      <a:lumMod val="102000"/>
                      <a:tint val="94000"/>
                    </a:schemeClr>
                  </a:gs>
                  <a:gs pos="50000">
                    <a:schemeClr val="accent1">
                      <a:lumMod val="80000"/>
                      <a:lumOff val="20000"/>
                      <a:satMod val="110000"/>
                      <a:lumMod val="100000"/>
                      <a:shade val="100000"/>
                    </a:schemeClr>
                  </a:gs>
                  <a:gs pos="100000">
                    <a:schemeClr val="accent1">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1B-1106-4A8B-8743-CEF3619D41A2}"/>
              </c:ext>
            </c:extLst>
          </c:dPt>
          <c:cat>
            <c:strRef>
              <c:f>Sheet1!$A$2:$A$8</c:f>
              <c:strCache>
                <c:ptCount val="7"/>
                <c:pt idx="0">
                  <c:v>Public Sale</c:v>
                </c:pt>
                <c:pt idx="1">
                  <c:v>Team and advisor</c:v>
                </c:pt>
                <c:pt idx="2">
                  <c:v>Community</c:v>
                </c:pt>
                <c:pt idx="3">
                  <c:v>In Game</c:v>
                </c:pt>
                <c:pt idx="4">
                  <c:v>Reserve</c:v>
                </c:pt>
                <c:pt idx="5">
                  <c:v>Ecosystem</c:v>
                </c:pt>
                <c:pt idx="6">
                  <c:v>User</c:v>
                </c:pt>
              </c:strCache>
            </c:strRef>
          </c:cat>
          <c:val>
            <c:numRef>
              <c:f>Sheet1!$C$2:$C$8</c:f>
              <c:numCache>
                <c:formatCode>General</c:formatCode>
                <c:ptCount val="7"/>
                <c:pt idx="0">
                  <c:v>5400000</c:v>
                </c:pt>
                <c:pt idx="1">
                  <c:v>3000000</c:v>
                </c:pt>
                <c:pt idx="2">
                  <c:v>3000000</c:v>
                </c:pt>
                <c:pt idx="3">
                  <c:v>6900000</c:v>
                </c:pt>
                <c:pt idx="4">
                  <c:v>3300000</c:v>
                </c:pt>
                <c:pt idx="5">
                  <c:v>6000000</c:v>
                </c:pt>
                <c:pt idx="6">
                  <c:v>2400000</c:v>
                </c:pt>
              </c:numCache>
            </c:numRef>
          </c:val>
          <c:extLst>
            <c:ext xmlns:c16="http://schemas.microsoft.com/office/drawing/2014/chart" uri="{C3380CC4-5D6E-409C-BE32-E72D297353CC}">
              <c16:uniqueId val="{0000000F-A161-464E-A2A4-DEEF080996B7}"/>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manualLayout>
          <c:xMode val="edge"/>
          <c:yMode val="edge"/>
          <c:x val="4.4245692111230718E-4"/>
          <c:y val="2.3690210829614188E-3"/>
          <c:w val="0.26660259166118183"/>
          <c:h val="0.8179982238481784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rawings/drawing1.xml><?xml version="1.0" encoding="utf-8"?>
<c:userShapes xmlns:c="http://schemas.openxmlformats.org/drawingml/2006/chart">
  <cdr:relSizeAnchor xmlns:cdr="http://schemas.openxmlformats.org/drawingml/2006/chartDrawing">
    <cdr:from>
      <cdr:x>0.54032</cdr:x>
      <cdr:y>0.10552</cdr:y>
    </cdr:from>
    <cdr:to>
      <cdr:x>0.89293</cdr:x>
      <cdr:y>0.51092</cdr:y>
    </cdr:to>
    <cdr:sp macro="" textlink="">
      <cdr:nvSpPr>
        <cdr:cNvPr id="2" name="文本框 1">
          <a:extLst xmlns:a="http://schemas.openxmlformats.org/drawingml/2006/main">
            <a:ext uri="{FF2B5EF4-FFF2-40B4-BE49-F238E27FC236}">
              <a16:creationId xmlns:a16="http://schemas.microsoft.com/office/drawing/2014/main" id="{92C833BE-65AC-4556-B593-869F4B232E79}"/>
            </a:ext>
          </a:extLst>
        </cdr:cNvPr>
        <cdr:cNvSpPr txBox="1"/>
      </cdr:nvSpPr>
      <cdr:spPr>
        <a:xfrm xmlns:a="http://schemas.openxmlformats.org/drawingml/2006/main">
          <a:off x="3408438" y="429658"/>
          <a:ext cx="2224368" cy="165067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b="1" dirty="0">
              <a:latin typeface="Dubai" panose="020B0503030403030204" pitchFamily="34" charset="-78"/>
              <a:cs typeface="Dubai" panose="020B0503030403030204" pitchFamily="34" charset="-78"/>
            </a:rPr>
            <a:t>Pubic Sale</a:t>
          </a:r>
        </a:p>
        <a:p xmlns:a="http://schemas.openxmlformats.org/drawingml/2006/main">
          <a:r>
            <a:rPr lang="en-US" altLang="zh-CN" sz="1100" b="1" dirty="0">
              <a:latin typeface="Dubai" panose="020B0503030403030204" pitchFamily="34" charset="-78"/>
              <a:cs typeface="Dubai" panose="020B0503030403030204" pitchFamily="34" charset="-78"/>
            </a:rPr>
            <a:t>      18%</a:t>
          </a:r>
          <a:endParaRPr lang="zh-CN" altLang="en-US" sz="1100" b="1" dirty="0">
            <a:latin typeface="Dubai" panose="020B0503030403030204" pitchFamily="34" charset="-78"/>
            <a:cs typeface="Dubai" panose="020B0503030403030204" pitchFamily="34" charset="-78"/>
          </a:endParaRPr>
        </a:p>
      </cdr:txBody>
    </cdr:sp>
  </cdr:relSizeAnchor>
  <cdr:relSizeAnchor xmlns:cdr="http://schemas.openxmlformats.org/drawingml/2006/chartDrawing">
    <cdr:from>
      <cdr:x>0.57386</cdr:x>
      <cdr:y>0.35925</cdr:y>
    </cdr:from>
    <cdr:to>
      <cdr:x>0.92284</cdr:x>
      <cdr:y>0.61882</cdr:y>
    </cdr:to>
    <cdr:sp macro="" textlink="">
      <cdr:nvSpPr>
        <cdr:cNvPr id="3" name="文本框 2">
          <a:extLst xmlns:a="http://schemas.openxmlformats.org/drawingml/2006/main">
            <a:ext uri="{FF2B5EF4-FFF2-40B4-BE49-F238E27FC236}">
              <a16:creationId xmlns:a16="http://schemas.microsoft.com/office/drawing/2014/main" id="{C436AC60-E80D-48A4-BEC2-1E688D255B75}"/>
            </a:ext>
          </a:extLst>
        </cdr:cNvPr>
        <cdr:cNvSpPr txBox="1"/>
      </cdr:nvSpPr>
      <cdr:spPr>
        <a:xfrm xmlns:a="http://schemas.openxmlformats.org/drawingml/2006/main">
          <a:off x="3620019" y="1462770"/>
          <a:ext cx="2201445" cy="105688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100" b="1" dirty="0">
              <a:latin typeface="Dubai" panose="020B0503030403030204" pitchFamily="34" charset="-78"/>
              <a:cs typeface="Dubai" panose="020B0503030403030204" pitchFamily="34" charset="-78"/>
            </a:rPr>
            <a:t>Team and advisor </a:t>
          </a:r>
          <a:r>
            <a:rPr lang="en-US" altLang="zh-CN" b="1" dirty="0">
              <a:latin typeface="Dubai" panose="020B0503030403030204" pitchFamily="34" charset="-78"/>
              <a:cs typeface="Dubai" panose="020B0503030403030204" pitchFamily="34" charset="-78"/>
            </a:rPr>
            <a:t> </a:t>
          </a:r>
        </a:p>
        <a:p xmlns:a="http://schemas.openxmlformats.org/drawingml/2006/main">
          <a:r>
            <a:rPr lang="en-US" altLang="zh-CN" b="1" dirty="0">
              <a:latin typeface="Dubai" panose="020B0503030403030204" pitchFamily="34" charset="-78"/>
              <a:cs typeface="Dubai" panose="020B0503030403030204" pitchFamily="34" charset="-78"/>
            </a:rPr>
            <a:t>            10%</a:t>
          </a:r>
          <a:endParaRPr lang="zh-CN" altLang="en-US" sz="1100" b="1" dirty="0">
            <a:latin typeface="Dubai" panose="020B0503030403030204" pitchFamily="34" charset="-78"/>
            <a:cs typeface="Dubai" panose="020B0503030403030204" pitchFamily="34" charset="-78"/>
          </a:endParaRPr>
        </a:p>
      </cdr:txBody>
    </cdr:sp>
  </cdr:relSizeAnchor>
  <cdr:relSizeAnchor xmlns:cdr="http://schemas.openxmlformats.org/drawingml/2006/chartDrawing">
    <cdr:from>
      <cdr:x>0.45528</cdr:x>
      <cdr:y>0.61893</cdr:y>
    </cdr:from>
    <cdr:to>
      <cdr:x>0.60609</cdr:x>
      <cdr:y>0.72945</cdr:y>
    </cdr:to>
    <cdr:sp macro="" textlink="">
      <cdr:nvSpPr>
        <cdr:cNvPr id="4" name="文本框 3">
          <a:extLst xmlns:a="http://schemas.openxmlformats.org/drawingml/2006/main">
            <a:ext uri="{FF2B5EF4-FFF2-40B4-BE49-F238E27FC236}">
              <a16:creationId xmlns:a16="http://schemas.microsoft.com/office/drawing/2014/main" id="{21315B54-48B3-4E95-95E0-E6E4C9B569FA}"/>
            </a:ext>
          </a:extLst>
        </cdr:cNvPr>
        <cdr:cNvSpPr txBox="1"/>
      </cdr:nvSpPr>
      <cdr:spPr>
        <a:xfrm xmlns:a="http://schemas.openxmlformats.org/drawingml/2006/main">
          <a:off x="2872042" y="2520126"/>
          <a:ext cx="951345" cy="45000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altLang="zh-CN" sz="1100" b="1" dirty="0">
              <a:latin typeface="Dubai" panose="020B0503030403030204" pitchFamily="34" charset="-78"/>
              <a:cs typeface="Dubai" panose="020B0503030403030204" pitchFamily="34" charset="-78"/>
            </a:rPr>
            <a:t>In Game</a:t>
          </a:r>
        </a:p>
        <a:p xmlns:a="http://schemas.openxmlformats.org/drawingml/2006/main">
          <a:r>
            <a:rPr lang="en-US" altLang="zh-CN" b="1" dirty="0">
              <a:latin typeface="Dubai" panose="020B0503030403030204" pitchFamily="34" charset="-78"/>
              <a:cs typeface="Dubai" panose="020B0503030403030204" pitchFamily="34" charset="-78"/>
            </a:rPr>
            <a:t>    23%</a:t>
          </a:r>
          <a:endParaRPr lang="zh-CN" altLang="en-US" sz="1100" b="1" dirty="0">
            <a:latin typeface="Dubai" panose="020B0503030403030204" pitchFamily="34" charset="-78"/>
            <a:cs typeface="Dubai" panose="020B0503030403030204" pitchFamily="34" charset="-78"/>
          </a:endParaRPr>
        </a:p>
      </cdr:txBody>
    </cdr:sp>
  </cdr:relSizeAnchor>
  <cdr:relSizeAnchor xmlns:cdr="http://schemas.openxmlformats.org/drawingml/2006/chartDrawing">
    <cdr:from>
      <cdr:x>0.29856</cdr:x>
      <cdr:y>0.50255</cdr:y>
    </cdr:from>
    <cdr:to>
      <cdr:x>0.54433</cdr:x>
      <cdr:y>0.76149</cdr:y>
    </cdr:to>
    <cdr:sp macro="" textlink="">
      <cdr:nvSpPr>
        <cdr:cNvPr id="5" name="文本框 1">
          <a:extLst xmlns:a="http://schemas.openxmlformats.org/drawingml/2006/main">
            <a:ext uri="{FF2B5EF4-FFF2-40B4-BE49-F238E27FC236}">
              <a16:creationId xmlns:a16="http://schemas.microsoft.com/office/drawing/2014/main" id="{9672266C-60CA-4223-BF53-36B3C72AE97D}"/>
            </a:ext>
          </a:extLst>
        </cdr:cNvPr>
        <cdr:cNvSpPr txBox="1"/>
      </cdr:nvSpPr>
      <cdr:spPr>
        <a:xfrm xmlns:a="http://schemas.openxmlformats.org/drawingml/2006/main">
          <a:off x="1883386" y="2046245"/>
          <a:ext cx="1550387" cy="1054348"/>
        </a:xfrm>
        <a:prstGeom xmlns:a="http://schemas.openxmlformats.org/drawingml/2006/main" prst="rect">
          <a:avLst/>
        </a:prstGeom>
      </cdr:spPr>
      <cdr:txBody>
        <a:bodyPr xmlns:a="http://schemas.openxmlformats.org/drawingml/2006/main" wrap="squar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r>
            <a:rPr lang="en-US" altLang="zh-CN" sz="1100" b="1" dirty="0">
              <a:latin typeface="Dubai" panose="020B0503030403030204" pitchFamily="34" charset="-78"/>
              <a:cs typeface="Dubai" panose="020B0503030403030204" pitchFamily="34" charset="-78"/>
            </a:rPr>
            <a:t>Reserve </a:t>
          </a:r>
        </a:p>
        <a:p xmlns:a="http://schemas.openxmlformats.org/drawingml/2006/main">
          <a:r>
            <a:rPr lang="en-US" altLang="zh-CN" b="1" dirty="0">
              <a:latin typeface="Dubai" panose="020B0503030403030204" pitchFamily="34" charset="-78"/>
              <a:cs typeface="Dubai" panose="020B0503030403030204" pitchFamily="34" charset="-78"/>
            </a:rPr>
            <a:t>    11%</a:t>
          </a:r>
          <a:endParaRPr lang="zh-CN" altLang="en-US" sz="1100" b="1" dirty="0">
            <a:latin typeface="Dubai" panose="020B0503030403030204" pitchFamily="34" charset="-78"/>
            <a:cs typeface="Dubai" panose="020B0503030403030204" pitchFamily="34" charset="-78"/>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神兽传是一款集</a:t>
            </a:r>
            <a:r>
              <a:rPr lang="zh-CN" altLang="en-US" b="1" dirty="0"/>
              <a:t>休闲、社交</a:t>
            </a:r>
            <a:r>
              <a:rPr lang="zh-CN" altLang="en-US" dirty="0"/>
              <a:t>一体</a:t>
            </a:r>
            <a:r>
              <a:rPr lang="en-US" altLang="zh-CN" b="1" dirty="0"/>
              <a:t>MMORPG</a:t>
            </a:r>
            <a:r>
              <a:rPr lang="zh-CN" altLang="en-US" dirty="0"/>
              <a:t>的</a:t>
            </a:r>
            <a:r>
              <a:rPr lang="en-US" altLang="zh-CN" dirty="0"/>
              <a:t>Play-to-earn</a:t>
            </a:r>
            <a:r>
              <a:rPr lang="zh-CN" altLang="en-US" dirty="0"/>
              <a:t>游戏。</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神兽传是一款集</a:t>
            </a:r>
            <a:r>
              <a:rPr lang="zh-CN" altLang="en-US" b="1" dirty="0"/>
              <a:t>休闲、社交</a:t>
            </a:r>
            <a:r>
              <a:rPr lang="zh-CN" altLang="en-US" dirty="0"/>
              <a:t>一体</a:t>
            </a:r>
            <a:r>
              <a:rPr lang="en-US" altLang="zh-CN" b="1" dirty="0"/>
              <a:t>MMORPG</a:t>
            </a:r>
            <a:r>
              <a:rPr lang="zh-CN" altLang="en-US" dirty="0"/>
              <a:t>的</a:t>
            </a:r>
            <a:r>
              <a:rPr lang="en-US" altLang="zh-CN" dirty="0"/>
              <a:t>Play-to-earn</a:t>
            </a:r>
            <a:r>
              <a:rPr lang="zh-CN" altLang="en-US" dirty="0"/>
              <a:t>游戏。</a:t>
            </a:r>
          </a:p>
        </p:txBody>
      </p:sp>
    </p:spTree>
    <p:extLst>
      <p:ext uri="{BB962C8B-B14F-4D97-AF65-F5344CB8AC3E}">
        <p14:creationId xmlns:p14="http://schemas.microsoft.com/office/powerpoint/2010/main" val="952638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市场的总规模（假设没有竞争）  未来获得的市场份额    假如成功融资</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市场的总规模（假设没有竞争）  未来获得的市场份额    假如成功融资</a:t>
            </a:r>
          </a:p>
        </p:txBody>
      </p:sp>
    </p:spTree>
    <p:extLst>
      <p:ext uri="{BB962C8B-B14F-4D97-AF65-F5344CB8AC3E}">
        <p14:creationId xmlns:p14="http://schemas.microsoft.com/office/powerpoint/2010/main" val="410297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市场的总规模（假设没有竞争）  未来获得的市场份额    假如成功融资</a:t>
            </a:r>
          </a:p>
        </p:txBody>
      </p:sp>
    </p:spTree>
    <p:extLst>
      <p:ext uri="{BB962C8B-B14F-4D97-AF65-F5344CB8AC3E}">
        <p14:creationId xmlns:p14="http://schemas.microsoft.com/office/powerpoint/2010/main" val="20461234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市场的总规模（假设没有竞争）  未来获得的市场份额    假如成功融资</a:t>
            </a:r>
          </a:p>
        </p:txBody>
      </p:sp>
    </p:spTree>
    <p:extLst>
      <p:ext uri="{BB962C8B-B14F-4D97-AF65-F5344CB8AC3E}">
        <p14:creationId xmlns:p14="http://schemas.microsoft.com/office/powerpoint/2010/main" val="612360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市场的总规模（假设没有竞争）  未来获得的市场份额    假如成功融资</a:t>
            </a:r>
          </a:p>
        </p:txBody>
      </p:sp>
    </p:spTree>
    <p:extLst>
      <p:ext uri="{BB962C8B-B14F-4D97-AF65-F5344CB8AC3E}">
        <p14:creationId xmlns:p14="http://schemas.microsoft.com/office/powerpoint/2010/main" val="1664745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847976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市场的总规模（假设没有竞争）  未来获得的市场份额    假如成功融资</a:t>
            </a:r>
          </a:p>
        </p:txBody>
      </p:sp>
    </p:spTree>
    <p:extLst>
      <p:ext uri="{BB962C8B-B14F-4D97-AF65-F5344CB8AC3E}">
        <p14:creationId xmlns:p14="http://schemas.microsoft.com/office/powerpoint/2010/main" val="592834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市场的总规模（假设没有竞争）  未来获得的市场份额    假如成功融资</a:t>
            </a:r>
          </a:p>
        </p:txBody>
      </p:sp>
    </p:spTree>
    <p:extLst>
      <p:ext uri="{BB962C8B-B14F-4D97-AF65-F5344CB8AC3E}">
        <p14:creationId xmlns:p14="http://schemas.microsoft.com/office/powerpoint/2010/main" val="587422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2021/11/16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2021/11/16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3.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3.jpg"/><Relationship Id="rId7" Type="http://schemas.openxmlformats.org/officeDocument/2006/relationships/image" Target="../media/image15.png"/><Relationship Id="rId12" Type="http://schemas.openxmlformats.org/officeDocument/2006/relationships/image" Target="../media/image20.jpeg"/><Relationship Id="rId17" Type="http://schemas.openxmlformats.org/officeDocument/2006/relationships/image" Target="../media/image25.jpeg"/><Relationship Id="rId2" Type="http://schemas.openxmlformats.org/officeDocument/2006/relationships/notesSlide" Target="../notesSlides/notesSlide5.xml"/><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3.jpg"/><Relationship Id="rId7"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365434AC-CD98-4BB5-A94E-589F86537BCF}"/>
              </a:ext>
            </a:extLst>
          </p:cNvPr>
          <p:cNvSpPr txBox="1"/>
          <p:nvPr/>
        </p:nvSpPr>
        <p:spPr>
          <a:xfrm>
            <a:off x="4159804" y="2377482"/>
            <a:ext cx="5012121" cy="707886"/>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4000" b="1" noProof="0" dirty="0">
                <a:ln>
                  <a:noFill/>
                </a:ln>
                <a:solidFill>
                  <a:schemeClr val="bg1"/>
                </a:solidFill>
                <a:effectLst/>
                <a:uLnTx/>
                <a:uFillTx/>
                <a:latin typeface="+mj-ea"/>
                <a:ea typeface="+mj-ea"/>
                <a:sym typeface="+mn-ea"/>
              </a:rPr>
              <a:t>Legend Of Beasts</a:t>
            </a:r>
          </a:p>
        </p:txBody>
      </p:sp>
      <p:cxnSp>
        <p:nvCxnSpPr>
          <p:cNvPr id="7" name="直接连接符 6">
            <a:extLst>
              <a:ext uri="{FF2B5EF4-FFF2-40B4-BE49-F238E27FC236}">
                <a16:creationId xmlns:a16="http://schemas.microsoft.com/office/drawing/2014/main" id="{B244715E-02A5-446F-A32B-844C007D12A4}"/>
              </a:ext>
            </a:extLst>
          </p:cNvPr>
          <p:cNvCxnSpPr>
            <a:cxnSpLocks/>
          </p:cNvCxnSpPr>
          <p:nvPr/>
        </p:nvCxnSpPr>
        <p:spPr>
          <a:xfrm>
            <a:off x="3340826" y="3170563"/>
            <a:ext cx="5616138" cy="0"/>
          </a:xfrm>
          <a:prstGeom prst="line">
            <a:avLst/>
          </a:prstGeom>
          <a:ln w="19050">
            <a:solidFill>
              <a:schemeClr val="bg1"/>
            </a:solidFill>
          </a:ln>
        </p:spPr>
        <p:style>
          <a:lnRef idx="1">
            <a:schemeClr val="accent2"/>
          </a:lnRef>
          <a:fillRef idx="0">
            <a:schemeClr val="accent2"/>
          </a:fillRef>
          <a:effectRef idx="0">
            <a:schemeClr val="accent2"/>
          </a:effectRef>
          <a:fontRef idx="minor">
            <a:schemeClr val="tx1"/>
          </a:fontRef>
        </p:style>
      </p:cxnSp>
      <p:sp>
        <p:nvSpPr>
          <p:cNvPr id="10" name="文本框 9">
            <a:extLst>
              <a:ext uri="{FF2B5EF4-FFF2-40B4-BE49-F238E27FC236}">
                <a16:creationId xmlns:a16="http://schemas.microsoft.com/office/drawing/2014/main" id="{1AD3E871-4F5E-4278-B3AB-A08EA19E66A8}"/>
              </a:ext>
            </a:extLst>
          </p:cNvPr>
          <p:cNvSpPr txBox="1"/>
          <p:nvPr/>
        </p:nvSpPr>
        <p:spPr>
          <a:xfrm>
            <a:off x="3340826" y="3255759"/>
            <a:ext cx="5408319" cy="707886"/>
          </a:xfrm>
          <a:prstGeom prst="rect">
            <a:avLst/>
          </a:prstGeom>
          <a:noFill/>
        </p:spPr>
        <p:txBody>
          <a:bodyPr wrap="square">
            <a:spAutoFit/>
          </a:bodyPr>
          <a:lstStyle/>
          <a:p>
            <a:pPr algn="ctr"/>
            <a:r>
              <a:rPr lang="en-US" altLang="zh-CN" sz="2000" b="1" dirty="0">
                <a:solidFill>
                  <a:schemeClr val="bg1"/>
                </a:solidFill>
                <a:effectLst/>
              </a:rPr>
              <a:t>A new metaverse </a:t>
            </a:r>
            <a:r>
              <a:rPr lang="en-US" altLang="zh-CN" sz="2000" b="1" dirty="0">
                <a:solidFill>
                  <a:schemeClr val="bg1"/>
                </a:solidFill>
              </a:rPr>
              <a:t>concept </a:t>
            </a:r>
            <a:r>
              <a:rPr lang="en-US" altLang="zh-CN" sz="2000" b="1" dirty="0">
                <a:solidFill>
                  <a:schemeClr val="bg1"/>
                </a:solidFill>
                <a:effectLst/>
              </a:rPr>
              <a:t>integrates casual, social, and Play-To-Earn NFT Game</a:t>
            </a:r>
            <a:endParaRPr lang="zh-CN" altLang="en-US" sz="2000" b="1" dirty="0">
              <a:solidFill>
                <a:schemeClr val="bg1"/>
              </a:solidFill>
            </a:endParaRPr>
          </a:p>
        </p:txBody>
      </p:sp>
      <p:sp>
        <p:nvSpPr>
          <p:cNvPr id="12" name="文本框 11">
            <a:extLst>
              <a:ext uri="{FF2B5EF4-FFF2-40B4-BE49-F238E27FC236}">
                <a16:creationId xmlns:a16="http://schemas.microsoft.com/office/drawing/2014/main" id="{77EE94F2-9301-4DB0-A52A-5907FF52B371}"/>
              </a:ext>
            </a:extLst>
          </p:cNvPr>
          <p:cNvSpPr txBox="1"/>
          <p:nvPr/>
        </p:nvSpPr>
        <p:spPr>
          <a:xfrm>
            <a:off x="9648106" y="342711"/>
            <a:ext cx="2543894" cy="400110"/>
          </a:xfrm>
          <a:prstGeom prst="rect">
            <a:avLst/>
          </a:prstGeom>
          <a:noFill/>
        </p:spPr>
        <p:txBody>
          <a:bodyPr wrap="square">
            <a:spAutoFit/>
          </a:bodyPr>
          <a:lstStyle/>
          <a:p>
            <a:r>
              <a:rPr lang="en-US" altLang="zh-CN" sz="2000" b="1" dirty="0">
                <a:solidFill>
                  <a:schemeClr val="bg1"/>
                </a:solidFill>
              </a:rPr>
              <a:t>www.hbeasts.com</a:t>
            </a:r>
            <a:endParaRPr lang="zh-CN" altLang="en-US" sz="2000" b="1" dirty="0">
              <a:solidFill>
                <a:schemeClr val="bg1"/>
              </a:solidFill>
            </a:endParaRPr>
          </a:p>
        </p:txBody>
      </p:sp>
      <p:pic>
        <p:nvPicPr>
          <p:cNvPr id="13" name="图片 12">
            <a:extLst>
              <a:ext uri="{FF2B5EF4-FFF2-40B4-BE49-F238E27FC236}">
                <a16:creationId xmlns:a16="http://schemas.microsoft.com/office/drawing/2014/main" id="{5C0351D8-9071-4DEC-9B01-C999401A1C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0075" y="2264800"/>
            <a:ext cx="1245542" cy="862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77EE94F2-9301-4DB0-A52A-5907FF52B371}"/>
              </a:ext>
            </a:extLst>
          </p:cNvPr>
          <p:cNvSpPr txBox="1"/>
          <p:nvPr/>
        </p:nvSpPr>
        <p:spPr>
          <a:xfrm>
            <a:off x="9648106" y="304926"/>
            <a:ext cx="254389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www.hbeasts.com</a:t>
            </a:r>
            <a:endParaRPr kumimoji="0" lang="zh-CN" altLang="en-US"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8" name="文本框 7">
            <a:extLst>
              <a:ext uri="{FF2B5EF4-FFF2-40B4-BE49-F238E27FC236}">
                <a16:creationId xmlns:a16="http://schemas.microsoft.com/office/drawing/2014/main" id="{81C5F7BD-FDBE-440D-A2E2-C3F91935166E}"/>
              </a:ext>
            </a:extLst>
          </p:cNvPr>
          <p:cNvSpPr txBox="1"/>
          <p:nvPr/>
        </p:nvSpPr>
        <p:spPr>
          <a:xfrm>
            <a:off x="2970515" y="1997958"/>
            <a:ext cx="6250969" cy="1508105"/>
          </a:xfrm>
          <a:prstGeom prst="rect">
            <a:avLst/>
          </a:prstGeom>
          <a:noFill/>
        </p:spPr>
        <p:txBody>
          <a:bodyPr wrap="square"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6000" b="1" u="sng" noProof="0" dirty="0">
                <a:ln>
                  <a:noFill/>
                </a:ln>
                <a:solidFill>
                  <a:schemeClr val="bg1"/>
                </a:solidFill>
                <a:effectLst/>
                <a:uLnTx/>
                <a:uFillTx/>
                <a:latin typeface="+mj-ea"/>
                <a:ea typeface="+mj-ea"/>
                <a:sym typeface="+mn-ea"/>
              </a:rPr>
              <a:t>Q&amp;A</a:t>
            </a:r>
          </a:p>
          <a:p>
            <a:pPr marL="0" marR="0" lvl="0" indent="0" algn="ctr" defTabSz="914400" rtl="0" eaLnBrk="1" fontAlgn="auto" latinLnBrk="0" hangingPunct="1">
              <a:lnSpc>
                <a:spcPct val="100000"/>
              </a:lnSpc>
              <a:spcBef>
                <a:spcPts val="0"/>
              </a:spcBef>
              <a:spcAft>
                <a:spcPts val="0"/>
              </a:spcAft>
              <a:buClrTx/>
              <a:buSzTx/>
              <a:buFontTx/>
              <a:buNone/>
              <a:defRPr/>
            </a:pPr>
            <a:r>
              <a:rPr lang="en-US" sz="3200" dirty="0">
                <a:solidFill>
                  <a:schemeClr val="bg1"/>
                </a:solidFill>
              </a:rPr>
              <a:t>If Have question, contact us</a:t>
            </a:r>
          </a:p>
        </p:txBody>
      </p:sp>
      <p:sp>
        <p:nvSpPr>
          <p:cNvPr id="9" name="文本框 8">
            <a:extLst>
              <a:ext uri="{FF2B5EF4-FFF2-40B4-BE49-F238E27FC236}">
                <a16:creationId xmlns:a16="http://schemas.microsoft.com/office/drawing/2014/main" id="{7446C639-1D27-4823-B434-B10659776B2C}"/>
              </a:ext>
            </a:extLst>
          </p:cNvPr>
          <p:cNvSpPr txBox="1"/>
          <p:nvPr/>
        </p:nvSpPr>
        <p:spPr>
          <a:xfrm>
            <a:off x="4460471" y="3522914"/>
            <a:ext cx="3550920" cy="414036"/>
          </a:xfrm>
          <a:prstGeom prst="rect">
            <a:avLst/>
          </a:prstGeom>
          <a:noFill/>
        </p:spPr>
        <p:txBody>
          <a:bodyPr wrap="square" rtlCol="0">
            <a:spAutoFit/>
          </a:bodyPr>
          <a:lstStyle/>
          <a:p>
            <a:r>
              <a:rPr lang="en-US" altLang="zh-CN" sz="2000" b="1" dirty="0">
                <a:solidFill>
                  <a:schemeClr val="bg1"/>
                </a:solidFill>
              </a:rPr>
              <a:t>chongchongtech@gmail.com</a:t>
            </a:r>
          </a:p>
        </p:txBody>
      </p:sp>
    </p:spTree>
    <p:extLst>
      <p:ext uri="{BB962C8B-B14F-4D97-AF65-F5344CB8AC3E}">
        <p14:creationId xmlns:p14="http://schemas.microsoft.com/office/powerpoint/2010/main" val="1130254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6" name="矩形: 圆角 25">
            <a:extLst>
              <a:ext uri="{FF2B5EF4-FFF2-40B4-BE49-F238E27FC236}">
                <a16:creationId xmlns:a16="http://schemas.microsoft.com/office/drawing/2014/main" id="{1220C348-0786-4946-8747-22B183213CFC}"/>
              </a:ext>
            </a:extLst>
          </p:cNvPr>
          <p:cNvSpPr/>
          <p:nvPr/>
        </p:nvSpPr>
        <p:spPr>
          <a:xfrm>
            <a:off x="914133" y="4402086"/>
            <a:ext cx="2722731" cy="915562"/>
          </a:xfrm>
          <a:prstGeom prst="roundRect">
            <a:avLst>
              <a:gd name="adj" fmla="val 4478"/>
            </a:avLst>
          </a:prstGeom>
          <a:solidFill>
            <a:srgbClr val="25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17EA0A0-7717-4337-9845-1B08DCCF065F}"/>
              </a:ext>
            </a:extLst>
          </p:cNvPr>
          <p:cNvSpPr/>
          <p:nvPr/>
        </p:nvSpPr>
        <p:spPr>
          <a:xfrm>
            <a:off x="899597" y="3112250"/>
            <a:ext cx="2758350" cy="988419"/>
          </a:xfrm>
          <a:prstGeom prst="roundRect">
            <a:avLst>
              <a:gd name="adj" fmla="val 4478"/>
            </a:avLst>
          </a:prstGeom>
          <a:solidFill>
            <a:srgbClr val="25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6DE4BECB-76C9-4F31-A1F2-2D27D153A580}"/>
              </a:ext>
            </a:extLst>
          </p:cNvPr>
          <p:cNvSpPr/>
          <p:nvPr/>
        </p:nvSpPr>
        <p:spPr>
          <a:xfrm>
            <a:off x="914133" y="1750726"/>
            <a:ext cx="2758350" cy="682009"/>
          </a:xfrm>
          <a:prstGeom prst="roundRect">
            <a:avLst>
              <a:gd name="adj" fmla="val 4478"/>
            </a:avLst>
          </a:prstGeom>
          <a:solidFill>
            <a:srgbClr val="25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B154529A-168D-438E-88FA-0E73859897AC}"/>
              </a:ext>
            </a:extLst>
          </p:cNvPr>
          <p:cNvSpPr/>
          <p:nvPr/>
        </p:nvSpPr>
        <p:spPr>
          <a:xfrm>
            <a:off x="7105652" y="1457717"/>
            <a:ext cx="3837707" cy="3716483"/>
          </a:xfrm>
          <a:prstGeom prst="ellipse">
            <a:avLst/>
          </a:prstGeom>
          <a:solidFill>
            <a:srgbClr val="0408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椭圆 7">
            <a:extLst>
              <a:ext uri="{FF2B5EF4-FFF2-40B4-BE49-F238E27FC236}">
                <a16:creationId xmlns:a16="http://schemas.microsoft.com/office/drawing/2014/main" id="{DB46D94C-DF75-4266-A4D4-E3074B37C492}"/>
              </a:ext>
            </a:extLst>
          </p:cNvPr>
          <p:cNvSpPr/>
          <p:nvPr/>
        </p:nvSpPr>
        <p:spPr>
          <a:xfrm>
            <a:off x="7813965" y="2649208"/>
            <a:ext cx="2379516" cy="2524992"/>
          </a:xfrm>
          <a:prstGeom prst="ellipse">
            <a:avLst/>
          </a:prstGeom>
          <a:solidFill>
            <a:srgbClr val="094E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E0D5C9C3-47F0-432A-955F-B167A8ABB786}"/>
              </a:ext>
            </a:extLst>
          </p:cNvPr>
          <p:cNvSpPr txBox="1"/>
          <p:nvPr/>
        </p:nvSpPr>
        <p:spPr>
          <a:xfrm>
            <a:off x="560151" y="225284"/>
            <a:ext cx="4704576" cy="584775"/>
          </a:xfrm>
          <a:prstGeom prst="rect">
            <a:avLst/>
          </a:prstGeom>
          <a:noFill/>
        </p:spPr>
        <p:txBody>
          <a:bodyPr wrap="square" rtlCol="0">
            <a:spAutoFit/>
          </a:bodyPr>
          <a:lstStyle/>
          <a:p>
            <a:r>
              <a:rPr lang="en-US" altLang="zh-CN" sz="3200" b="1" dirty="0">
                <a:solidFill>
                  <a:schemeClr val="bg1"/>
                </a:solidFill>
              </a:rPr>
              <a:t>Metaverse Market size</a:t>
            </a:r>
          </a:p>
        </p:txBody>
      </p:sp>
      <p:sp>
        <p:nvSpPr>
          <p:cNvPr id="3" name="椭圆 2">
            <a:extLst>
              <a:ext uri="{FF2B5EF4-FFF2-40B4-BE49-F238E27FC236}">
                <a16:creationId xmlns:a16="http://schemas.microsoft.com/office/drawing/2014/main" id="{3EC0328E-CA46-4CD8-BB1E-EB418919AB27}"/>
              </a:ext>
            </a:extLst>
          </p:cNvPr>
          <p:cNvSpPr/>
          <p:nvPr/>
        </p:nvSpPr>
        <p:spPr>
          <a:xfrm>
            <a:off x="8271164" y="3851090"/>
            <a:ext cx="1465117" cy="1350819"/>
          </a:xfrm>
          <a:prstGeom prst="ellipse">
            <a:avLst/>
          </a:prstGeom>
          <a:solidFill>
            <a:srgbClr val="79AD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0884D1F7-CCFE-48DC-BE9D-C5344827947C}"/>
              </a:ext>
            </a:extLst>
          </p:cNvPr>
          <p:cNvSpPr txBox="1"/>
          <p:nvPr/>
        </p:nvSpPr>
        <p:spPr>
          <a:xfrm>
            <a:off x="1424626" y="1877358"/>
            <a:ext cx="1921247" cy="369332"/>
          </a:xfrm>
          <a:prstGeom prst="rect">
            <a:avLst/>
          </a:prstGeom>
          <a:noFill/>
        </p:spPr>
        <p:txBody>
          <a:bodyPr wrap="square" rtlCol="0">
            <a:spAutoFit/>
          </a:bodyPr>
          <a:lstStyle/>
          <a:p>
            <a:r>
              <a:rPr lang="en-US" altLang="zh-CN" b="1" dirty="0">
                <a:solidFill>
                  <a:schemeClr val="bg1"/>
                </a:solidFill>
              </a:rPr>
              <a:t>Total market size</a:t>
            </a:r>
          </a:p>
        </p:txBody>
      </p:sp>
      <p:cxnSp>
        <p:nvCxnSpPr>
          <p:cNvPr id="19" name="直接连接符 18">
            <a:extLst>
              <a:ext uri="{FF2B5EF4-FFF2-40B4-BE49-F238E27FC236}">
                <a16:creationId xmlns:a16="http://schemas.microsoft.com/office/drawing/2014/main" id="{189C3749-C081-4C4D-AEB9-AF26BCAAFABF}"/>
              </a:ext>
            </a:extLst>
          </p:cNvPr>
          <p:cNvCxnSpPr>
            <a:cxnSpLocks/>
          </p:cNvCxnSpPr>
          <p:nvPr/>
        </p:nvCxnSpPr>
        <p:spPr>
          <a:xfrm>
            <a:off x="3724705" y="2081018"/>
            <a:ext cx="5012751" cy="0"/>
          </a:xfrm>
          <a:prstGeom prst="line">
            <a:avLst/>
          </a:prstGeom>
          <a:ln w="28575">
            <a:solidFill>
              <a:schemeClr val="accent4">
                <a:lumMod val="60000"/>
                <a:lumOff val="40000"/>
              </a:schemeClr>
            </a:solidFill>
            <a:prstDash val="dash"/>
          </a:ln>
        </p:spPr>
        <p:style>
          <a:lnRef idx="1">
            <a:schemeClr val="accent6"/>
          </a:lnRef>
          <a:fillRef idx="0">
            <a:schemeClr val="accent6"/>
          </a:fillRef>
          <a:effectRef idx="0">
            <a:schemeClr val="accent6"/>
          </a:effectRef>
          <a:fontRef idx="minor">
            <a:schemeClr val="tx1"/>
          </a:fontRef>
        </p:style>
      </p:cxnSp>
      <p:sp>
        <p:nvSpPr>
          <p:cNvPr id="20" name="文本框 19">
            <a:extLst>
              <a:ext uri="{FF2B5EF4-FFF2-40B4-BE49-F238E27FC236}">
                <a16:creationId xmlns:a16="http://schemas.microsoft.com/office/drawing/2014/main" id="{3829D398-1927-4023-B4E7-A374A53821EE}"/>
              </a:ext>
            </a:extLst>
          </p:cNvPr>
          <p:cNvSpPr txBox="1"/>
          <p:nvPr/>
        </p:nvSpPr>
        <p:spPr>
          <a:xfrm>
            <a:off x="931881" y="3314072"/>
            <a:ext cx="2752869" cy="707886"/>
          </a:xfrm>
          <a:prstGeom prst="rect">
            <a:avLst/>
          </a:prstGeom>
          <a:noFill/>
        </p:spPr>
        <p:txBody>
          <a:bodyPr wrap="square" rtlCol="0">
            <a:spAutoFit/>
          </a:bodyPr>
          <a:lstStyle/>
          <a:p>
            <a:pPr algn="ctr"/>
            <a:r>
              <a:rPr lang="en-US" altLang="zh-CN" sz="2000" b="1" dirty="0">
                <a:solidFill>
                  <a:schemeClr val="bg1"/>
                </a:solidFill>
              </a:rPr>
              <a:t>Expected to gain market share in 1~2 years</a:t>
            </a:r>
          </a:p>
        </p:txBody>
      </p:sp>
      <p:sp>
        <p:nvSpPr>
          <p:cNvPr id="21" name="文本框 20">
            <a:extLst>
              <a:ext uri="{FF2B5EF4-FFF2-40B4-BE49-F238E27FC236}">
                <a16:creationId xmlns:a16="http://schemas.microsoft.com/office/drawing/2014/main" id="{4558B345-698D-4DF1-8562-2276BB2B36A4}"/>
              </a:ext>
            </a:extLst>
          </p:cNvPr>
          <p:cNvSpPr txBox="1"/>
          <p:nvPr/>
        </p:nvSpPr>
        <p:spPr>
          <a:xfrm>
            <a:off x="1142011" y="4542230"/>
            <a:ext cx="2392009" cy="646331"/>
          </a:xfrm>
          <a:prstGeom prst="rect">
            <a:avLst/>
          </a:prstGeom>
          <a:noFill/>
        </p:spPr>
        <p:txBody>
          <a:bodyPr wrap="square" rtlCol="0">
            <a:spAutoFit/>
          </a:bodyPr>
          <a:lstStyle/>
          <a:p>
            <a:r>
              <a:rPr lang="en-US" altLang="zh-CN" b="1" dirty="0">
                <a:solidFill>
                  <a:schemeClr val="bg1"/>
                </a:solidFill>
              </a:rPr>
              <a:t>1 year after financing</a:t>
            </a:r>
          </a:p>
          <a:p>
            <a:r>
              <a:rPr lang="en-US" altLang="zh-CN" b="1" dirty="0">
                <a:solidFill>
                  <a:schemeClr val="bg1"/>
                </a:solidFill>
              </a:rPr>
              <a:t>Expected receivable</a:t>
            </a:r>
          </a:p>
        </p:txBody>
      </p:sp>
      <p:sp>
        <p:nvSpPr>
          <p:cNvPr id="22" name="文本框 21">
            <a:extLst>
              <a:ext uri="{FF2B5EF4-FFF2-40B4-BE49-F238E27FC236}">
                <a16:creationId xmlns:a16="http://schemas.microsoft.com/office/drawing/2014/main" id="{CE706F1B-657B-4BEF-A5D3-49EA11A53931}"/>
              </a:ext>
            </a:extLst>
          </p:cNvPr>
          <p:cNvSpPr txBox="1"/>
          <p:nvPr/>
        </p:nvSpPr>
        <p:spPr>
          <a:xfrm>
            <a:off x="9580417" y="291993"/>
            <a:ext cx="2543894" cy="400110"/>
          </a:xfrm>
          <a:prstGeom prst="rect">
            <a:avLst/>
          </a:prstGeom>
          <a:noFill/>
        </p:spPr>
        <p:txBody>
          <a:bodyPr wrap="square">
            <a:spAutoFit/>
          </a:bodyPr>
          <a:lstStyle/>
          <a:p>
            <a:r>
              <a:rPr lang="en-US" altLang="zh-CN" sz="2000" b="1" dirty="0">
                <a:solidFill>
                  <a:schemeClr val="bg1"/>
                </a:solidFill>
              </a:rPr>
              <a:t>www.hbeasts.com</a:t>
            </a:r>
            <a:endParaRPr lang="zh-CN" altLang="en-US" sz="2000" b="1" dirty="0">
              <a:solidFill>
                <a:schemeClr val="bg1"/>
              </a:solidFill>
            </a:endParaRPr>
          </a:p>
        </p:txBody>
      </p:sp>
      <p:cxnSp>
        <p:nvCxnSpPr>
          <p:cNvPr id="29" name="直接连接符 28">
            <a:extLst>
              <a:ext uri="{FF2B5EF4-FFF2-40B4-BE49-F238E27FC236}">
                <a16:creationId xmlns:a16="http://schemas.microsoft.com/office/drawing/2014/main" id="{65D9D81C-471F-4F86-8945-ACC88EFAA04B}"/>
              </a:ext>
            </a:extLst>
          </p:cNvPr>
          <p:cNvCxnSpPr>
            <a:cxnSpLocks/>
          </p:cNvCxnSpPr>
          <p:nvPr/>
        </p:nvCxnSpPr>
        <p:spPr>
          <a:xfrm>
            <a:off x="3672483" y="3532281"/>
            <a:ext cx="5012751" cy="0"/>
          </a:xfrm>
          <a:prstGeom prst="line">
            <a:avLst/>
          </a:prstGeom>
          <a:ln w="28575">
            <a:solidFill>
              <a:schemeClr val="accent4">
                <a:lumMod val="60000"/>
                <a:lumOff val="40000"/>
              </a:schemeClr>
            </a:solidFill>
            <a:prstDash val="dash"/>
          </a:ln>
        </p:spPr>
        <p:style>
          <a:lnRef idx="1">
            <a:schemeClr val="accent6"/>
          </a:lnRef>
          <a:fillRef idx="0">
            <a:schemeClr val="accent6"/>
          </a:fillRef>
          <a:effectRef idx="0">
            <a:schemeClr val="accent6"/>
          </a:effectRef>
          <a:fontRef idx="minor">
            <a:schemeClr val="tx1"/>
          </a:fontRef>
        </p:style>
      </p:cxnSp>
      <p:cxnSp>
        <p:nvCxnSpPr>
          <p:cNvPr id="30" name="直接连接符 29">
            <a:extLst>
              <a:ext uri="{FF2B5EF4-FFF2-40B4-BE49-F238E27FC236}">
                <a16:creationId xmlns:a16="http://schemas.microsoft.com/office/drawing/2014/main" id="{C4966E77-D6E9-4C51-8B69-D6D97EBBD246}"/>
              </a:ext>
            </a:extLst>
          </p:cNvPr>
          <p:cNvCxnSpPr>
            <a:cxnSpLocks/>
          </p:cNvCxnSpPr>
          <p:nvPr/>
        </p:nvCxnSpPr>
        <p:spPr>
          <a:xfrm>
            <a:off x="3672482" y="4765336"/>
            <a:ext cx="5012751" cy="0"/>
          </a:xfrm>
          <a:prstGeom prst="line">
            <a:avLst/>
          </a:prstGeom>
          <a:ln w="28575">
            <a:solidFill>
              <a:schemeClr val="accent4">
                <a:lumMod val="60000"/>
                <a:lumOff val="40000"/>
              </a:schemeClr>
            </a:solidFill>
            <a:prstDash val="dash"/>
          </a:ln>
        </p:spPr>
        <p:style>
          <a:lnRef idx="1">
            <a:schemeClr val="accent6"/>
          </a:lnRef>
          <a:fillRef idx="0">
            <a:schemeClr val="accent6"/>
          </a:fillRef>
          <a:effectRef idx="0">
            <a:schemeClr val="accent6"/>
          </a:effectRef>
          <a:fontRef idx="minor">
            <a:schemeClr val="tx1"/>
          </a:fontRef>
        </p:style>
      </p:cxnSp>
      <p:sp>
        <p:nvSpPr>
          <p:cNvPr id="31" name="文本框 30">
            <a:extLst>
              <a:ext uri="{FF2B5EF4-FFF2-40B4-BE49-F238E27FC236}">
                <a16:creationId xmlns:a16="http://schemas.microsoft.com/office/drawing/2014/main" id="{2A1EA11C-D896-4159-AF41-B11B3B838F7D}"/>
              </a:ext>
            </a:extLst>
          </p:cNvPr>
          <p:cNvSpPr txBox="1"/>
          <p:nvPr/>
        </p:nvSpPr>
        <p:spPr>
          <a:xfrm>
            <a:off x="8117196" y="2065181"/>
            <a:ext cx="2376715" cy="584775"/>
          </a:xfrm>
          <a:prstGeom prst="rect">
            <a:avLst/>
          </a:prstGeom>
          <a:noFill/>
        </p:spPr>
        <p:txBody>
          <a:bodyPr wrap="square" rtlCol="0">
            <a:spAutoFit/>
          </a:bodyPr>
          <a:lstStyle/>
          <a:p>
            <a:r>
              <a:rPr lang="en-US" altLang="zh-CN" sz="3200" dirty="0">
                <a:solidFill>
                  <a:schemeClr val="bg1"/>
                </a:solidFill>
              </a:rPr>
              <a:t>800 billion</a:t>
            </a:r>
            <a:endParaRPr lang="zh-CN" altLang="en-US" sz="3200" dirty="0">
              <a:solidFill>
                <a:schemeClr val="bg1"/>
              </a:solidFill>
            </a:endParaRPr>
          </a:p>
        </p:txBody>
      </p:sp>
      <p:sp>
        <p:nvSpPr>
          <p:cNvPr id="32" name="文本框 31">
            <a:extLst>
              <a:ext uri="{FF2B5EF4-FFF2-40B4-BE49-F238E27FC236}">
                <a16:creationId xmlns:a16="http://schemas.microsoft.com/office/drawing/2014/main" id="{C58B8313-947F-4FDC-934D-DA8720D688F1}"/>
              </a:ext>
            </a:extLst>
          </p:cNvPr>
          <p:cNvSpPr txBox="1"/>
          <p:nvPr/>
        </p:nvSpPr>
        <p:spPr>
          <a:xfrm>
            <a:off x="8117196" y="2990744"/>
            <a:ext cx="2552701" cy="584775"/>
          </a:xfrm>
          <a:prstGeom prst="rect">
            <a:avLst/>
          </a:prstGeom>
          <a:noFill/>
        </p:spPr>
        <p:txBody>
          <a:bodyPr wrap="square" rtlCol="0">
            <a:spAutoFit/>
          </a:bodyPr>
          <a:lstStyle/>
          <a:p>
            <a:r>
              <a:rPr lang="en-US" altLang="zh-CN" sz="3200" dirty="0">
                <a:solidFill>
                  <a:schemeClr val="bg1"/>
                </a:solidFill>
              </a:rPr>
              <a:t>120 million</a:t>
            </a:r>
            <a:endParaRPr lang="zh-CN" altLang="en-US" sz="3200" dirty="0">
              <a:solidFill>
                <a:schemeClr val="bg1"/>
              </a:solidFill>
            </a:endParaRPr>
          </a:p>
        </p:txBody>
      </p:sp>
      <p:sp>
        <p:nvSpPr>
          <p:cNvPr id="33" name="文本框 32">
            <a:extLst>
              <a:ext uri="{FF2B5EF4-FFF2-40B4-BE49-F238E27FC236}">
                <a16:creationId xmlns:a16="http://schemas.microsoft.com/office/drawing/2014/main" id="{95ABAC7C-C66B-4850-A51A-89EEA6D22FBE}"/>
              </a:ext>
            </a:extLst>
          </p:cNvPr>
          <p:cNvSpPr txBox="1"/>
          <p:nvPr/>
        </p:nvSpPr>
        <p:spPr>
          <a:xfrm>
            <a:off x="8194447" y="4264938"/>
            <a:ext cx="2032618" cy="523220"/>
          </a:xfrm>
          <a:prstGeom prst="rect">
            <a:avLst/>
          </a:prstGeom>
          <a:noFill/>
        </p:spPr>
        <p:txBody>
          <a:bodyPr wrap="square" rtlCol="0">
            <a:spAutoFit/>
          </a:bodyPr>
          <a:lstStyle/>
          <a:p>
            <a:r>
              <a:rPr lang="en-US" altLang="zh-CN" sz="2800" dirty="0">
                <a:solidFill>
                  <a:schemeClr val="bg1"/>
                </a:solidFill>
              </a:rPr>
              <a:t>30 million</a:t>
            </a:r>
            <a:endParaRPr lang="zh-CN" altLang="en-US" sz="28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189CC2A0-6F85-4A3D-A7A0-385DE1C4CE1E}"/>
              </a:ext>
            </a:extLst>
          </p:cNvPr>
          <p:cNvSpPr/>
          <p:nvPr/>
        </p:nvSpPr>
        <p:spPr>
          <a:xfrm>
            <a:off x="425068" y="1271470"/>
            <a:ext cx="6131595" cy="4744866"/>
          </a:xfrm>
          <a:prstGeom prst="roundRect">
            <a:avLst>
              <a:gd name="adj" fmla="val 4478"/>
            </a:avLst>
          </a:prstGeom>
          <a:solidFill>
            <a:srgbClr val="25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0D5C9C3-47F0-432A-955F-B167A8ABB786}"/>
              </a:ext>
            </a:extLst>
          </p:cNvPr>
          <p:cNvSpPr txBox="1"/>
          <p:nvPr/>
        </p:nvSpPr>
        <p:spPr>
          <a:xfrm>
            <a:off x="425069" y="199660"/>
            <a:ext cx="33601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Game content</a:t>
            </a:r>
          </a:p>
        </p:txBody>
      </p:sp>
      <p:sp>
        <p:nvSpPr>
          <p:cNvPr id="22" name="文本框 21">
            <a:extLst>
              <a:ext uri="{FF2B5EF4-FFF2-40B4-BE49-F238E27FC236}">
                <a16:creationId xmlns:a16="http://schemas.microsoft.com/office/drawing/2014/main" id="{CE706F1B-657B-4BEF-A5D3-49EA11A53931}"/>
              </a:ext>
            </a:extLst>
          </p:cNvPr>
          <p:cNvSpPr txBox="1"/>
          <p:nvPr/>
        </p:nvSpPr>
        <p:spPr>
          <a:xfrm>
            <a:off x="9580417" y="291993"/>
            <a:ext cx="254389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www.hbeasts.com</a:t>
            </a:r>
            <a:endParaRPr kumimoji="0" lang="zh-CN" altLang="en-US"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pic>
        <p:nvPicPr>
          <p:cNvPr id="8" name="图片 7">
            <a:extLst>
              <a:ext uri="{FF2B5EF4-FFF2-40B4-BE49-F238E27FC236}">
                <a16:creationId xmlns:a16="http://schemas.microsoft.com/office/drawing/2014/main" id="{8C6CB07E-C9DF-44DB-AA7C-88EBDB21CC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95570" y="1088039"/>
            <a:ext cx="4337987" cy="2440118"/>
          </a:xfrm>
          <a:prstGeom prst="rect">
            <a:avLst/>
          </a:prstGeom>
        </p:spPr>
      </p:pic>
      <p:pic>
        <p:nvPicPr>
          <p:cNvPr id="3" name="图片 2">
            <a:extLst>
              <a:ext uri="{FF2B5EF4-FFF2-40B4-BE49-F238E27FC236}">
                <a16:creationId xmlns:a16="http://schemas.microsoft.com/office/drawing/2014/main" id="{1026C967-A17E-4240-84BE-AA290E1E5C3B}"/>
              </a:ext>
            </a:extLst>
          </p:cNvPr>
          <p:cNvPicPr>
            <a:picLocks noChangeAspect="1"/>
          </p:cNvPicPr>
          <p:nvPr/>
        </p:nvPicPr>
        <p:blipFill>
          <a:blip r:embed="rId5"/>
          <a:stretch>
            <a:fillRect/>
          </a:stretch>
        </p:blipFill>
        <p:spPr>
          <a:xfrm>
            <a:off x="7074745" y="3725277"/>
            <a:ext cx="4179635" cy="2170640"/>
          </a:xfrm>
          <a:prstGeom prst="rect">
            <a:avLst/>
          </a:prstGeom>
        </p:spPr>
      </p:pic>
      <p:sp>
        <p:nvSpPr>
          <p:cNvPr id="10" name="文本框 9">
            <a:extLst>
              <a:ext uri="{FF2B5EF4-FFF2-40B4-BE49-F238E27FC236}">
                <a16:creationId xmlns:a16="http://schemas.microsoft.com/office/drawing/2014/main" id="{F46A08F7-9F3E-43BA-BF22-3832F7EF7D38}"/>
              </a:ext>
            </a:extLst>
          </p:cNvPr>
          <p:cNvSpPr txBox="1"/>
          <p:nvPr/>
        </p:nvSpPr>
        <p:spPr>
          <a:xfrm>
            <a:off x="525512" y="1371602"/>
            <a:ext cx="6031152" cy="4247317"/>
          </a:xfrm>
          <a:prstGeom prst="rect">
            <a:avLst/>
          </a:prstGeom>
          <a:noFill/>
        </p:spPr>
        <p:txBody>
          <a:bodyPr wrap="square">
            <a:spAutoFit/>
          </a:bodyPr>
          <a:lstStyle/>
          <a:p>
            <a:r>
              <a:rPr lang="en-US" altLang="zh-CN" b="1" dirty="0">
                <a:solidFill>
                  <a:schemeClr val="bg1">
                    <a:lumMod val="85000"/>
                  </a:schemeClr>
                </a:solidFill>
                <a:cs typeface="Repair-Regular" panose="020B0604020202020204" pitchFamily="34" charset="0"/>
              </a:rPr>
              <a:t>Legend of the Beast is a large-scale metaverse concept online game released on the blockchain side. Players can obtain the beast by purchasing the beast egg and incubating the beast egg. Players can choose the profession of the beast, and upgrade the beast to challenge more difficult tasks.</a:t>
            </a:r>
          </a:p>
          <a:p>
            <a:endParaRPr lang="en-US" altLang="zh-CN" b="1" dirty="0">
              <a:solidFill>
                <a:schemeClr val="bg1">
                  <a:lumMod val="85000"/>
                </a:schemeClr>
              </a:solidFill>
              <a:cs typeface="Repair-Regular" panose="020B0604020202020204" pitchFamily="34" charset="0"/>
            </a:endParaRPr>
          </a:p>
          <a:p>
            <a:r>
              <a:rPr lang="en-US" altLang="zh-CN" b="1" dirty="0">
                <a:solidFill>
                  <a:schemeClr val="bg1">
                    <a:lumMod val="85000"/>
                  </a:schemeClr>
                </a:solidFill>
                <a:cs typeface="Repair-Regular" panose="020B0604020202020204" pitchFamily="34" charset="0"/>
              </a:rPr>
              <a:t>At the same time, players can also buy and own permanent NFT items in the game: houses and artifacts. Houses play a vital role in the incubation of beasts, and artifacts not only improve the properties of the house but also help upgrade the beasts.</a:t>
            </a:r>
          </a:p>
          <a:p>
            <a:endParaRPr lang="en-US" altLang="zh-CN" b="1" dirty="0">
              <a:solidFill>
                <a:schemeClr val="bg1">
                  <a:lumMod val="85000"/>
                </a:schemeClr>
              </a:solidFill>
              <a:cs typeface="Repair-Regular" panose="020B0604020202020204" pitchFamily="34" charset="0"/>
            </a:endParaRPr>
          </a:p>
          <a:p>
            <a:r>
              <a:rPr lang="en-US" altLang="zh-CN" b="1" dirty="0">
                <a:solidFill>
                  <a:schemeClr val="bg1">
                    <a:lumMod val="85000"/>
                  </a:schemeClr>
                </a:solidFill>
                <a:cs typeface="Repair-Regular" panose="020B0604020202020204" pitchFamily="34" charset="0"/>
              </a:rPr>
              <a:t>Legend of the Beast is a new metaverse game which integrates casual, social, and Play-To-Earn. Live for the territory, fight for the territory</a:t>
            </a:r>
            <a:endParaRPr lang="zh-CN" altLang="en-US" b="1" dirty="0">
              <a:solidFill>
                <a:schemeClr val="bg1">
                  <a:lumMod val="85000"/>
                </a:schemeClr>
              </a:solidFill>
              <a:cs typeface="Repair-Regular" panose="020B0604020202020204" pitchFamily="34" charset="0"/>
            </a:endParaRPr>
          </a:p>
        </p:txBody>
      </p:sp>
    </p:spTree>
    <p:extLst>
      <p:ext uri="{BB962C8B-B14F-4D97-AF65-F5344CB8AC3E}">
        <p14:creationId xmlns:p14="http://schemas.microsoft.com/office/powerpoint/2010/main" val="170827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1299B4F0-E4C9-48D8-ABF5-DDDE63C48D00}"/>
              </a:ext>
            </a:extLst>
          </p:cNvPr>
          <p:cNvSpPr/>
          <p:nvPr/>
        </p:nvSpPr>
        <p:spPr>
          <a:xfrm>
            <a:off x="8154068" y="1159580"/>
            <a:ext cx="3866377" cy="2436860"/>
          </a:xfrm>
          <a:prstGeom prst="roundRect">
            <a:avLst>
              <a:gd name="adj" fmla="val 4478"/>
            </a:avLst>
          </a:prstGeom>
          <a:solidFill>
            <a:srgbClr val="25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27">
            <a:extLst>
              <a:ext uri="{FF2B5EF4-FFF2-40B4-BE49-F238E27FC236}">
                <a16:creationId xmlns:a16="http://schemas.microsoft.com/office/drawing/2014/main" id="{3A29D173-B183-443D-BDCB-71517A6666E9}"/>
              </a:ext>
            </a:extLst>
          </p:cNvPr>
          <p:cNvSpPr/>
          <p:nvPr/>
        </p:nvSpPr>
        <p:spPr>
          <a:xfrm>
            <a:off x="8146792" y="3743359"/>
            <a:ext cx="3866377" cy="2492514"/>
          </a:xfrm>
          <a:prstGeom prst="roundRect">
            <a:avLst>
              <a:gd name="adj" fmla="val 4478"/>
            </a:avLst>
          </a:prstGeom>
          <a:solidFill>
            <a:srgbClr val="25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75757355-9F9C-4B13-8906-B68F83F1D7EB}"/>
              </a:ext>
            </a:extLst>
          </p:cNvPr>
          <p:cNvSpPr/>
          <p:nvPr/>
        </p:nvSpPr>
        <p:spPr>
          <a:xfrm>
            <a:off x="4131615" y="1194956"/>
            <a:ext cx="3866377" cy="2401484"/>
          </a:xfrm>
          <a:prstGeom prst="roundRect">
            <a:avLst>
              <a:gd name="adj" fmla="val 4478"/>
            </a:avLst>
          </a:prstGeom>
          <a:solidFill>
            <a:srgbClr val="25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19602199-44BC-4A29-8374-E8F5087CD76A}"/>
              </a:ext>
            </a:extLst>
          </p:cNvPr>
          <p:cNvSpPr txBox="1"/>
          <p:nvPr/>
        </p:nvSpPr>
        <p:spPr>
          <a:xfrm>
            <a:off x="469694" y="550663"/>
            <a:ext cx="3376656" cy="461665"/>
          </a:xfrm>
          <a:prstGeom prst="rect">
            <a:avLst/>
          </a:prstGeom>
          <a:noFill/>
        </p:spPr>
        <p:txBody>
          <a:bodyPr wrap="square" rtlCol="0">
            <a:spAutoFit/>
          </a:bodyPr>
          <a:lstStyle/>
          <a:p>
            <a:r>
              <a:rPr lang="en-US" altLang="zh-CN" sz="2400" b="1" dirty="0">
                <a:solidFill>
                  <a:schemeClr val="bg1"/>
                </a:solidFill>
              </a:rPr>
              <a:t>1 </a:t>
            </a:r>
            <a:r>
              <a:rPr lang="zh-CN" altLang="en-US" sz="2400" b="1" dirty="0">
                <a:solidFill>
                  <a:schemeClr val="bg1"/>
                </a:solidFill>
              </a:rPr>
              <a:t> </a:t>
            </a:r>
            <a:r>
              <a:rPr lang="en-US" altLang="zh-CN" sz="2400" b="1" dirty="0">
                <a:solidFill>
                  <a:schemeClr val="bg1"/>
                </a:solidFill>
              </a:rPr>
              <a:t>Prepare the beast eggs</a:t>
            </a:r>
            <a:endParaRPr lang="zh-CN" altLang="en-US" sz="2400" b="1" dirty="0">
              <a:solidFill>
                <a:schemeClr val="bg1"/>
              </a:solidFill>
            </a:endParaRPr>
          </a:p>
        </p:txBody>
      </p:sp>
      <p:sp>
        <p:nvSpPr>
          <p:cNvPr id="5" name="文本框 4">
            <a:extLst>
              <a:ext uri="{FF2B5EF4-FFF2-40B4-BE49-F238E27FC236}">
                <a16:creationId xmlns:a16="http://schemas.microsoft.com/office/drawing/2014/main" id="{698DC014-DC44-4962-9376-B4752C60B4A4}"/>
              </a:ext>
            </a:extLst>
          </p:cNvPr>
          <p:cNvSpPr txBox="1"/>
          <p:nvPr/>
        </p:nvSpPr>
        <p:spPr>
          <a:xfrm>
            <a:off x="4142112" y="564881"/>
            <a:ext cx="4203540" cy="461665"/>
          </a:xfrm>
          <a:prstGeom prst="rect">
            <a:avLst/>
          </a:prstGeom>
          <a:noFill/>
        </p:spPr>
        <p:txBody>
          <a:bodyPr wrap="square" rtlCol="0">
            <a:spAutoFit/>
          </a:bodyPr>
          <a:lstStyle/>
          <a:p>
            <a:r>
              <a:rPr lang="en-US" altLang="zh-CN" sz="2400" b="1" dirty="0">
                <a:solidFill>
                  <a:schemeClr val="bg1"/>
                </a:solidFill>
              </a:rPr>
              <a:t>2</a:t>
            </a:r>
            <a:r>
              <a:rPr lang="zh-CN" altLang="en-US" sz="2400" b="1" dirty="0">
                <a:solidFill>
                  <a:schemeClr val="bg1"/>
                </a:solidFill>
              </a:rPr>
              <a:t>   </a:t>
            </a:r>
            <a:r>
              <a:rPr lang="en-US" altLang="zh-CN" sz="2400" b="1" dirty="0">
                <a:solidFill>
                  <a:schemeClr val="bg1"/>
                </a:solidFill>
              </a:rPr>
              <a:t>Play games &amp; make friends</a:t>
            </a:r>
            <a:endParaRPr lang="zh-CN" altLang="en-US" sz="2400" b="1" dirty="0">
              <a:solidFill>
                <a:schemeClr val="bg1"/>
              </a:solidFill>
            </a:endParaRPr>
          </a:p>
        </p:txBody>
      </p:sp>
      <p:sp>
        <p:nvSpPr>
          <p:cNvPr id="7" name="文本框 6">
            <a:extLst>
              <a:ext uri="{FF2B5EF4-FFF2-40B4-BE49-F238E27FC236}">
                <a16:creationId xmlns:a16="http://schemas.microsoft.com/office/drawing/2014/main" id="{42C21C37-A49B-4F75-B857-A013F7FC1093}"/>
              </a:ext>
            </a:extLst>
          </p:cNvPr>
          <p:cNvSpPr txBox="1"/>
          <p:nvPr/>
        </p:nvSpPr>
        <p:spPr>
          <a:xfrm>
            <a:off x="8667480" y="572818"/>
            <a:ext cx="2841030" cy="461665"/>
          </a:xfrm>
          <a:prstGeom prst="rect">
            <a:avLst/>
          </a:prstGeom>
          <a:noFill/>
        </p:spPr>
        <p:txBody>
          <a:bodyPr wrap="square" rtlCol="0">
            <a:spAutoFit/>
          </a:bodyPr>
          <a:lstStyle/>
          <a:p>
            <a:r>
              <a:rPr lang="en-US" altLang="zh-CN" sz="2400" b="1" dirty="0">
                <a:solidFill>
                  <a:schemeClr val="bg1"/>
                </a:solidFill>
              </a:rPr>
              <a:t>3   Trading market</a:t>
            </a:r>
            <a:endParaRPr lang="zh-CN" altLang="en-US" sz="2400" b="1" dirty="0">
              <a:solidFill>
                <a:schemeClr val="bg1"/>
              </a:solidFill>
            </a:endParaRPr>
          </a:p>
        </p:txBody>
      </p:sp>
      <p:pic>
        <p:nvPicPr>
          <p:cNvPr id="11" name="图片 10">
            <a:extLst>
              <a:ext uri="{FF2B5EF4-FFF2-40B4-BE49-F238E27FC236}">
                <a16:creationId xmlns:a16="http://schemas.microsoft.com/office/drawing/2014/main" id="{BA3F1DB7-9782-478C-BED6-2C81A6A64348}"/>
              </a:ext>
            </a:extLst>
          </p:cNvPr>
          <p:cNvPicPr>
            <a:picLocks noChangeAspect="1"/>
          </p:cNvPicPr>
          <p:nvPr/>
        </p:nvPicPr>
        <p:blipFill>
          <a:blip r:embed="rId4"/>
          <a:stretch>
            <a:fillRect/>
          </a:stretch>
        </p:blipFill>
        <p:spPr>
          <a:xfrm>
            <a:off x="8196742" y="1252825"/>
            <a:ext cx="3765865" cy="2291600"/>
          </a:xfrm>
          <a:prstGeom prst="rect">
            <a:avLst/>
          </a:prstGeom>
        </p:spPr>
      </p:pic>
      <p:pic>
        <p:nvPicPr>
          <p:cNvPr id="17" name="图片 16">
            <a:extLst>
              <a:ext uri="{FF2B5EF4-FFF2-40B4-BE49-F238E27FC236}">
                <a16:creationId xmlns:a16="http://schemas.microsoft.com/office/drawing/2014/main" id="{1C81238B-BD57-4C4B-8320-8DBC3A1F3447}"/>
              </a:ext>
            </a:extLst>
          </p:cNvPr>
          <p:cNvPicPr>
            <a:picLocks noChangeAspect="1"/>
          </p:cNvPicPr>
          <p:nvPr/>
        </p:nvPicPr>
        <p:blipFill>
          <a:blip r:embed="rId5"/>
          <a:stretch>
            <a:fillRect/>
          </a:stretch>
        </p:blipFill>
        <p:spPr>
          <a:xfrm>
            <a:off x="4215879" y="1273620"/>
            <a:ext cx="3680437" cy="2237329"/>
          </a:xfrm>
          <a:prstGeom prst="rect">
            <a:avLst/>
          </a:prstGeom>
        </p:spPr>
      </p:pic>
      <p:sp>
        <p:nvSpPr>
          <p:cNvPr id="24" name="矩形: 圆角 23">
            <a:extLst>
              <a:ext uri="{FF2B5EF4-FFF2-40B4-BE49-F238E27FC236}">
                <a16:creationId xmlns:a16="http://schemas.microsoft.com/office/drawing/2014/main" id="{F7C6109D-81E1-4CA0-ACCC-8F858C1A60E8}"/>
              </a:ext>
            </a:extLst>
          </p:cNvPr>
          <p:cNvSpPr/>
          <p:nvPr/>
        </p:nvSpPr>
        <p:spPr>
          <a:xfrm>
            <a:off x="4142112" y="3721285"/>
            <a:ext cx="3890773" cy="2498369"/>
          </a:xfrm>
          <a:prstGeom prst="roundRect">
            <a:avLst>
              <a:gd name="adj" fmla="val 4478"/>
            </a:avLst>
          </a:prstGeom>
          <a:solidFill>
            <a:srgbClr val="2524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08EFB333-3B10-4B25-87AF-62A4615B42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17448" y="4989211"/>
            <a:ext cx="920987" cy="920987"/>
          </a:xfrm>
          <a:prstGeom prst="rect">
            <a:avLst/>
          </a:prstGeom>
        </p:spPr>
      </p:pic>
      <p:pic>
        <p:nvPicPr>
          <p:cNvPr id="6" name="图片 5">
            <a:extLst>
              <a:ext uri="{FF2B5EF4-FFF2-40B4-BE49-F238E27FC236}">
                <a16:creationId xmlns:a16="http://schemas.microsoft.com/office/drawing/2014/main" id="{9DC23391-86A7-4091-B588-9EB8A535CE8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61262" y="4513842"/>
            <a:ext cx="1592252" cy="1595115"/>
          </a:xfrm>
          <a:prstGeom prst="rect">
            <a:avLst/>
          </a:prstGeom>
        </p:spPr>
      </p:pic>
      <p:sp>
        <p:nvSpPr>
          <p:cNvPr id="18" name="文本框 17">
            <a:extLst>
              <a:ext uri="{FF2B5EF4-FFF2-40B4-BE49-F238E27FC236}">
                <a16:creationId xmlns:a16="http://schemas.microsoft.com/office/drawing/2014/main" id="{AD153485-58D7-4B50-9381-BC4EA43DF651}"/>
              </a:ext>
            </a:extLst>
          </p:cNvPr>
          <p:cNvSpPr txBox="1"/>
          <p:nvPr/>
        </p:nvSpPr>
        <p:spPr>
          <a:xfrm>
            <a:off x="4318151" y="4375697"/>
            <a:ext cx="1432179" cy="430887"/>
          </a:xfrm>
          <a:prstGeom prst="rect">
            <a:avLst/>
          </a:prstGeom>
          <a:noFill/>
        </p:spPr>
        <p:txBody>
          <a:bodyPr wrap="square" rtlCol="0">
            <a:spAutoFit/>
          </a:bodyPr>
          <a:lstStyle/>
          <a:p>
            <a:r>
              <a:rPr lang="en-US" altLang="zh-CN" sz="1100" b="1" dirty="0">
                <a:solidFill>
                  <a:schemeClr val="bg1">
                    <a:lumMod val="65000"/>
                  </a:schemeClr>
                </a:solidFill>
              </a:rPr>
              <a:t>I'm going to perform some tasks </a:t>
            </a:r>
            <a:endParaRPr lang="zh-CN" altLang="en-US" sz="1100" b="1" dirty="0">
              <a:solidFill>
                <a:schemeClr val="bg1">
                  <a:lumMod val="65000"/>
                </a:schemeClr>
              </a:solidFill>
            </a:endParaRPr>
          </a:p>
        </p:txBody>
      </p:sp>
      <p:sp>
        <p:nvSpPr>
          <p:cNvPr id="19" name="文本框 18">
            <a:extLst>
              <a:ext uri="{FF2B5EF4-FFF2-40B4-BE49-F238E27FC236}">
                <a16:creationId xmlns:a16="http://schemas.microsoft.com/office/drawing/2014/main" id="{DED276B6-63F6-46AA-BBDF-3DA847F44042}"/>
              </a:ext>
            </a:extLst>
          </p:cNvPr>
          <p:cNvSpPr txBox="1"/>
          <p:nvPr/>
        </p:nvSpPr>
        <p:spPr>
          <a:xfrm>
            <a:off x="5806941" y="3913678"/>
            <a:ext cx="2015427" cy="600164"/>
          </a:xfrm>
          <a:prstGeom prst="rect">
            <a:avLst/>
          </a:prstGeom>
          <a:noFill/>
        </p:spPr>
        <p:txBody>
          <a:bodyPr wrap="square" rtlCol="0">
            <a:spAutoFit/>
          </a:bodyPr>
          <a:lstStyle/>
          <a:p>
            <a:r>
              <a:rPr lang="en-US" altLang="zh-CN" sz="1100" b="1" dirty="0">
                <a:solidFill>
                  <a:schemeClr val="bg1">
                    <a:lumMod val="65000"/>
                  </a:schemeClr>
                </a:solidFill>
              </a:rPr>
              <a:t>When you are more mature, you can perform advanced tasks and meet other friends</a:t>
            </a:r>
            <a:endParaRPr lang="zh-CN" altLang="en-US" sz="1100" b="1" dirty="0">
              <a:solidFill>
                <a:schemeClr val="bg1">
                  <a:lumMod val="65000"/>
                </a:schemeClr>
              </a:solidFill>
            </a:endParaRPr>
          </a:p>
        </p:txBody>
      </p:sp>
      <p:pic>
        <p:nvPicPr>
          <p:cNvPr id="12" name="图片 11">
            <a:extLst>
              <a:ext uri="{FF2B5EF4-FFF2-40B4-BE49-F238E27FC236}">
                <a16:creationId xmlns:a16="http://schemas.microsoft.com/office/drawing/2014/main" id="{67C8A357-48F6-4394-922B-915D664F8923}"/>
              </a:ext>
            </a:extLst>
          </p:cNvPr>
          <p:cNvPicPr>
            <a:picLocks noChangeAspect="1"/>
          </p:cNvPicPr>
          <p:nvPr/>
        </p:nvPicPr>
        <p:blipFill>
          <a:blip r:embed="rId8"/>
          <a:stretch>
            <a:fillRect/>
          </a:stretch>
        </p:blipFill>
        <p:spPr>
          <a:xfrm>
            <a:off x="8243817" y="3832573"/>
            <a:ext cx="3718790" cy="2387081"/>
          </a:xfrm>
          <a:prstGeom prst="rect">
            <a:avLst/>
          </a:prstGeom>
        </p:spPr>
      </p:pic>
      <p:sp>
        <p:nvSpPr>
          <p:cNvPr id="13" name="椭圆 12">
            <a:extLst>
              <a:ext uri="{FF2B5EF4-FFF2-40B4-BE49-F238E27FC236}">
                <a16:creationId xmlns:a16="http://schemas.microsoft.com/office/drawing/2014/main" id="{B2228152-14D4-4F09-9883-ED49D3352222}"/>
              </a:ext>
            </a:extLst>
          </p:cNvPr>
          <p:cNvSpPr/>
          <p:nvPr/>
        </p:nvSpPr>
        <p:spPr>
          <a:xfrm>
            <a:off x="469694" y="612213"/>
            <a:ext cx="351188" cy="34286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F18DD8C8-65C9-4FFD-87A9-96A5FF251D90}"/>
              </a:ext>
            </a:extLst>
          </p:cNvPr>
          <p:cNvSpPr/>
          <p:nvPr/>
        </p:nvSpPr>
        <p:spPr>
          <a:xfrm>
            <a:off x="4135088" y="610062"/>
            <a:ext cx="351188" cy="34286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D4A8D47-A6BF-4BB4-9BB7-CD0114F00197}"/>
              </a:ext>
            </a:extLst>
          </p:cNvPr>
          <p:cNvSpPr/>
          <p:nvPr/>
        </p:nvSpPr>
        <p:spPr>
          <a:xfrm>
            <a:off x="8667480" y="628424"/>
            <a:ext cx="351188" cy="342866"/>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6ACB2B0-0771-4E8C-B3B1-03CA222AECFD}"/>
              </a:ext>
            </a:extLst>
          </p:cNvPr>
          <p:cNvPicPr>
            <a:picLocks noChangeAspect="1"/>
          </p:cNvPicPr>
          <p:nvPr/>
        </p:nvPicPr>
        <p:blipFill>
          <a:blip r:embed="rId9"/>
          <a:stretch>
            <a:fillRect/>
          </a:stretch>
        </p:blipFill>
        <p:spPr>
          <a:xfrm>
            <a:off x="171555" y="1194956"/>
            <a:ext cx="3834998" cy="5024698"/>
          </a:xfrm>
          <a:prstGeom prst="rect">
            <a:avLst/>
          </a:prstGeom>
        </p:spPr>
      </p:pic>
    </p:spTree>
    <p:extLst>
      <p:ext uri="{BB962C8B-B14F-4D97-AF65-F5344CB8AC3E}">
        <p14:creationId xmlns:p14="http://schemas.microsoft.com/office/powerpoint/2010/main" val="386824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0D5C9C3-47F0-432A-955F-B167A8ABB786}"/>
              </a:ext>
            </a:extLst>
          </p:cNvPr>
          <p:cNvSpPr txBox="1"/>
          <p:nvPr/>
        </p:nvSpPr>
        <p:spPr>
          <a:xfrm>
            <a:off x="425069" y="199660"/>
            <a:ext cx="33601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Competitor</a:t>
            </a:r>
          </a:p>
        </p:txBody>
      </p:sp>
      <p:sp>
        <p:nvSpPr>
          <p:cNvPr id="22" name="文本框 21">
            <a:extLst>
              <a:ext uri="{FF2B5EF4-FFF2-40B4-BE49-F238E27FC236}">
                <a16:creationId xmlns:a16="http://schemas.microsoft.com/office/drawing/2014/main" id="{CE706F1B-657B-4BEF-A5D3-49EA11A53931}"/>
              </a:ext>
            </a:extLst>
          </p:cNvPr>
          <p:cNvSpPr txBox="1"/>
          <p:nvPr/>
        </p:nvSpPr>
        <p:spPr>
          <a:xfrm>
            <a:off x="9648106" y="336632"/>
            <a:ext cx="254389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www.hbeasts.com</a:t>
            </a:r>
            <a:endParaRPr kumimoji="0" lang="zh-CN" altLang="en-US"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cxnSp>
        <p:nvCxnSpPr>
          <p:cNvPr id="4" name="直接箭头连接符 3">
            <a:extLst>
              <a:ext uri="{FF2B5EF4-FFF2-40B4-BE49-F238E27FC236}">
                <a16:creationId xmlns:a16="http://schemas.microsoft.com/office/drawing/2014/main" id="{94283217-0076-4677-9AE3-D721EEEB4DE1}"/>
              </a:ext>
            </a:extLst>
          </p:cNvPr>
          <p:cNvCxnSpPr>
            <a:cxnSpLocks/>
          </p:cNvCxnSpPr>
          <p:nvPr/>
        </p:nvCxnSpPr>
        <p:spPr>
          <a:xfrm>
            <a:off x="1768186" y="3611796"/>
            <a:ext cx="8655626" cy="20783"/>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接箭头连接符 10">
            <a:extLst>
              <a:ext uri="{FF2B5EF4-FFF2-40B4-BE49-F238E27FC236}">
                <a16:creationId xmlns:a16="http://schemas.microsoft.com/office/drawing/2014/main" id="{F0E12178-F4E2-42C4-A98B-B6178A0A2350}"/>
              </a:ext>
            </a:extLst>
          </p:cNvPr>
          <p:cNvCxnSpPr>
            <a:cxnSpLocks/>
          </p:cNvCxnSpPr>
          <p:nvPr/>
        </p:nvCxnSpPr>
        <p:spPr>
          <a:xfrm flipV="1">
            <a:off x="5971308" y="1249734"/>
            <a:ext cx="0" cy="5008419"/>
          </a:xfrm>
          <a:prstGeom prst="straightConnector1">
            <a:avLst/>
          </a:prstGeom>
          <a:ln w="28575">
            <a:solidFill>
              <a:schemeClr val="bg1"/>
            </a:solidFill>
            <a:tailEnd type="triangle"/>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9462AD83-E088-4DD7-996A-21BF4838F954}"/>
              </a:ext>
            </a:extLst>
          </p:cNvPr>
          <p:cNvSpPr txBox="1"/>
          <p:nvPr/>
        </p:nvSpPr>
        <p:spPr>
          <a:xfrm>
            <a:off x="5439640" y="749518"/>
            <a:ext cx="1312719" cy="369332"/>
          </a:xfrm>
          <a:prstGeom prst="rect">
            <a:avLst/>
          </a:prstGeom>
          <a:noFill/>
        </p:spPr>
        <p:txBody>
          <a:bodyPr wrap="square" rtlCol="0">
            <a:spAutoFit/>
          </a:bodyPr>
          <a:lstStyle/>
          <a:p>
            <a:r>
              <a:rPr lang="en-US" altLang="zh-CN" dirty="0">
                <a:solidFill>
                  <a:schemeClr val="bg1"/>
                </a:solidFill>
              </a:rPr>
              <a:t>Iterable</a:t>
            </a:r>
            <a:endParaRPr lang="zh-CN" altLang="en-US" dirty="0">
              <a:solidFill>
                <a:schemeClr val="bg1"/>
              </a:solidFill>
            </a:endParaRPr>
          </a:p>
        </p:txBody>
      </p:sp>
      <p:pic>
        <p:nvPicPr>
          <p:cNvPr id="17" name="图片 16">
            <a:extLst>
              <a:ext uri="{FF2B5EF4-FFF2-40B4-BE49-F238E27FC236}">
                <a16:creationId xmlns:a16="http://schemas.microsoft.com/office/drawing/2014/main" id="{9D64A553-1CB9-4C5E-98A2-EF678CD97B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0041" y="2215101"/>
            <a:ext cx="1000654" cy="843435"/>
          </a:xfrm>
          <a:prstGeom prst="rect">
            <a:avLst/>
          </a:prstGeom>
        </p:spPr>
      </p:pic>
      <p:pic>
        <p:nvPicPr>
          <p:cNvPr id="19" name="图片 18">
            <a:extLst>
              <a:ext uri="{FF2B5EF4-FFF2-40B4-BE49-F238E27FC236}">
                <a16:creationId xmlns:a16="http://schemas.microsoft.com/office/drawing/2014/main" id="{4CCE4452-5BE1-4801-9A62-10FC8FAA075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25576" y="4242897"/>
            <a:ext cx="1226677" cy="794273"/>
          </a:xfrm>
          <a:prstGeom prst="rect">
            <a:avLst/>
          </a:prstGeom>
        </p:spPr>
      </p:pic>
      <p:pic>
        <p:nvPicPr>
          <p:cNvPr id="21" name="图片 20">
            <a:extLst>
              <a:ext uri="{FF2B5EF4-FFF2-40B4-BE49-F238E27FC236}">
                <a16:creationId xmlns:a16="http://schemas.microsoft.com/office/drawing/2014/main" id="{BEB2D511-97B0-43F3-8B06-9AE3B657A4C2}"/>
              </a:ext>
            </a:extLst>
          </p:cNvPr>
          <p:cNvPicPr>
            <a:picLocks noChangeAspect="1"/>
          </p:cNvPicPr>
          <p:nvPr/>
        </p:nvPicPr>
        <p:blipFill>
          <a:blip r:embed="rId6"/>
          <a:stretch>
            <a:fillRect/>
          </a:stretch>
        </p:blipFill>
        <p:spPr>
          <a:xfrm>
            <a:off x="2674706" y="2627099"/>
            <a:ext cx="1226815" cy="481237"/>
          </a:xfrm>
          <a:prstGeom prst="rect">
            <a:avLst/>
          </a:prstGeom>
        </p:spPr>
      </p:pic>
      <p:sp>
        <p:nvSpPr>
          <p:cNvPr id="23" name="文本框 22">
            <a:extLst>
              <a:ext uri="{FF2B5EF4-FFF2-40B4-BE49-F238E27FC236}">
                <a16:creationId xmlns:a16="http://schemas.microsoft.com/office/drawing/2014/main" id="{5D929A04-40C0-4642-99EB-3B589A3E55E7}"/>
              </a:ext>
            </a:extLst>
          </p:cNvPr>
          <p:cNvSpPr txBox="1"/>
          <p:nvPr/>
        </p:nvSpPr>
        <p:spPr>
          <a:xfrm>
            <a:off x="9920625" y="3863057"/>
            <a:ext cx="1312719" cy="369332"/>
          </a:xfrm>
          <a:prstGeom prst="rect">
            <a:avLst/>
          </a:prstGeom>
          <a:noFill/>
        </p:spPr>
        <p:txBody>
          <a:bodyPr wrap="square" rtlCol="0">
            <a:spAutoFit/>
          </a:bodyPr>
          <a:lstStyle/>
          <a:p>
            <a:r>
              <a:rPr lang="en-US" altLang="zh-CN" dirty="0">
                <a:solidFill>
                  <a:schemeClr val="bg1"/>
                </a:solidFill>
              </a:rPr>
              <a:t>Metaverse</a:t>
            </a:r>
            <a:endParaRPr lang="zh-CN" altLang="en-US" dirty="0">
              <a:solidFill>
                <a:schemeClr val="bg1"/>
              </a:solidFill>
            </a:endParaRPr>
          </a:p>
        </p:txBody>
      </p:sp>
      <p:pic>
        <p:nvPicPr>
          <p:cNvPr id="29" name="图片 28">
            <a:extLst>
              <a:ext uri="{FF2B5EF4-FFF2-40B4-BE49-F238E27FC236}">
                <a16:creationId xmlns:a16="http://schemas.microsoft.com/office/drawing/2014/main" id="{91E3ADA1-6BCF-4229-BAA8-A6EB675260F9}"/>
              </a:ext>
            </a:extLst>
          </p:cNvPr>
          <p:cNvPicPr>
            <a:picLocks noChangeAspect="1"/>
          </p:cNvPicPr>
          <p:nvPr/>
        </p:nvPicPr>
        <p:blipFill>
          <a:blip r:embed="rId7"/>
          <a:stretch>
            <a:fillRect/>
          </a:stretch>
        </p:blipFill>
        <p:spPr>
          <a:xfrm>
            <a:off x="6759598" y="2216705"/>
            <a:ext cx="1043762" cy="371115"/>
          </a:xfrm>
          <a:prstGeom prst="rect">
            <a:avLst/>
          </a:prstGeom>
        </p:spPr>
      </p:pic>
      <p:pic>
        <p:nvPicPr>
          <p:cNvPr id="31" name="图片 30">
            <a:extLst>
              <a:ext uri="{FF2B5EF4-FFF2-40B4-BE49-F238E27FC236}">
                <a16:creationId xmlns:a16="http://schemas.microsoft.com/office/drawing/2014/main" id="{4F9A4DE6-627C-4F32-8E07-1D1457D7D8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88781" y="2121782"/>
            <a:ext cx="943760" cy="694261"/>
          </a:xfrm>
          <a:prstGeom prst="rect">
            <a:avLst/>
          </a:prstGeom>
        </p:spPr>
      </p:pic>
      <p:pic>
        <p:nvPicPr>
          <p:cNvPr id="33" name="图片 32">
            <a:extLst>
              <a:ext uri="{FF2B5EF4-FFF2-40B4-BE49-F238E27FC236}">
                <a16:creationId xmlns:a16="http://schemas.microsoft.com/office/drawing/2014/main" id="{13FBDE6F-E011-4ADD-98D0-AACB3EA58D12}"/>
              </a:ext>
            </a:extLst>
          </p:cNvPr>
          <p:cNvPicPr>
            <a:picLocks noChangeAspect="1"/>
          </p:cNvPicPr>
          <p:nvPr/>
        </p:nvPicPr>
        <p:blipFill>
          <a:blip r:embed="rId9"/>
          <a:stretch>
            <a:fillRect/>
          </a:stretch>
        </p:blipFill>
        <p:spPr>
          <a:xfrm>
            <a:off x="4289264" y="4061083"/>
            <a:ext cx="1348732" cy="363629"/>
          </a:xfrm>
          <a:prstGeom prst="rect">
            <a:avLst/>
          </a:prstGeom>
        </p:spPr>
      </p:pic>
      <p:pic>
        <p:nvPicPr>
          <p:cNvPr id="35" name="图片 34">
            <a:extLst>
              <a:ext uri="{FF2B5EF4-FFF2-40B4-BE49-F238E27FC236}">
                <a16:creationId xmlns:a16="http://schemas.microsoft.com/office/drawing/2014/main" id="{1AD8E3C9-67BA-43EA-991E-AF69D3D3E9E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89013" y="2834779"/>
            <a:ext cx="1043763" cy="511648"/>
          </a:xfrm>
          <a:prstGeom prst="rect">
            <a:avLst/>
          </a:prstGeom>
        </p:spPr>
      </p:pic>
      <p:pic>
        <p:nvPicPr>
          <p:cNvPr id="1026" name="Picture 2" descr="Armz Legends">
            <a:extLst>
              <a:ext uri="{FF2B5EF4-FFF2-40B4-BE49-F238E27FC236}">
                <a16:creationId xmlns:a16="http://schemas.microsoft.com/office/drawing/2014/main" id="{15A0809C-CDB5-4241-A750-8199F25E3A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218981" y="5316408"/>
            <a:ext cx="552302" cy="5523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FT Panda">
            <a:extLst>
              <a:ext uri="{FF2B5EF4-FFF2-40B4-BE49-F238E27FC236}">
                <a16:creationId xmlns:a16="http://schemas.microsoft.com/office/drawing/2014/main" id="{15BC614B-372D-49B4-908B-CB10BBC44E3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50550" y="4572080"/>
            <a:ext cx="470675" cy="470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Sandbox">
            <a:extLst>
              <a:ext uri="{FF2B5EF4-FFF2-40B4-BE49-F238E27FC236}">
                <a16:creationId xmlns:a16="http://schemas.microsoft.com/office/drawing/2014/main" id="{C3B44501-D43C-4CE3-903B-7ADA2F1F162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58899" y="4048877"/>
            <a:ext cx="522580" cy="522582"/>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NFT Battle Miners">
            <a:extLst>
              <a:ext uri="{FF2B5EF4-FFF2-40B4-BE49-F238E27FC236}">
                <a16:creationId xmlns:a16="http://schemas.microsoft.com/office/drawing/2014/main" id="{A46BD8C1-1947-4F30-8862-6DD87CFC8A8B}"/>
              </a:ext>
            </a:extLst>
          </p:cNvPr>
          <p:cNvSpPr>
            <a:spLocks noChangeAspect="1" noChangeArrowheads="1"/>
          </p:cNvSpPr>
          <p:nvPr/>
        </p:nvSpPr>
        <p:spPr bwMode="auto">
          <a:xfrm>
            <a:off x="5943600" y="3203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10" descr="NFT Battle Miners">
            <a:extLst>
              <a:ext uri="{FF2B5EF4-FFF2-40B4-BE49-F238E27FC236}">
                <a16:creationId xmlns:a16="http://schemas.microsoft.com/office/drawing/2014/main" id="{AA7E06B6-D8E1-428C-B33E-B9A850605A1A}"/>
              </a:ext>
            </a:extLst>
          </p:cNvPr>
          <p:cNvSpPr>
            <a:spLocks noChangeAspect="1" noChangeArrowheads="1"/>
          </p:cNvSpPr>
          <p:nvPr/>
        </p:nvSpPr>
        <p:spPr bwMode="auto">
          <a:xfrm>
            <a:off x="6096000" y="33562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1611FCEB-DBF5-4197-A9E1-7FF0A9728E61}"/>
              </a:ext>
            </a:extLst>
          </p:cNvPr>
          <p:cNvPicPr>
            <a:picLocks noChangeAspect="1"/>
          </p:cNvPicPr>
          <p:nvPr/>
        </p:nvPicPr>
        <p:blipFill>
          <a:blip r:embed="rId14"/>
          <a:stretch>
            <a:fillRect/>
          </a:stretch>
        </p:blipFill>
        <p:spPr>
          <a:xfrm>
            <a:off x="4289264" y="4586250"/>
            <a:ext cx="482018" cy="470676"/>
          </a:xfrm>
          <a:prstGeom prst="rect">
            <a:avLst/>
          </a:prstGeom>
        </p:spPr>
      </p:pic>
      <p:pic>
        <p:nvPicPr>
          <p:cNvPr id="9" name="图片 8">
            <a:extLst>
              <a:ext uri="{FF2B5EF4-FFF2-40B4-BE49-F238E27FC236}">
                <a16:creationId xmlns:a16="http://schemas.microsoft.com/office/drawing/2014/main" id="{DBA491A8-DAA2-494C-82A8-54A86598BB2D}"/>
              </a:ext>
            </a:extLst>
          </p:cNvPr>
          <p:cNvPicPr>
            <a:picLocks noChangeAspect="1"/>
          </p:cNvPicPr>
          <p:nvPr/>
        </p:nvPicPr>
        <p:blipFill>
          <a:blip r:embed="rId15"/>
          <a:stretch>
            <a:fillRect/>
          </a:stretch>
        </p:blipFill>
        <p:spPr>
          <a:xfrm>
            <a:off x="7627050" y="4070343"/>
            <a:ext cx="533321" cy="522583"/>
          </a:xfrm>
          <a:prstGeom prst="rect">
            <a:avLst/>
          </a:prstGeom>
        </p:spPr>
      </p:pic>
      <p:pic>
        <p:nvPicPr>
          <p:cNvPr id="12" name="图片 11">
            <a:extLst>
              <a:ext uri="{FF2B5EF4-FFF2-40B4-BE49-F238E27FC236}">
                <a16:creationId xmlns:a16="http://schemas.microsoft.com/office/drawing/2014/main" id="{286706BA-19AE-4B29-AAEB-2E9DB1A0AAB6}"/>
              </a:ext>
            </a:extLst>
          </p:cNvPr>
          <p:cNvPicPr>
            <a:picLocks noChangeAspect="1"/>
          </p:cNvPicPr>
          <p:nvPr/>
        </p:nvPicPr>
        <p:blipFill>
          <a:blip r:embed="rId16"/>
          <a:stretch>
            <a:fillRect/>
          </a:stretch>
        </p:blipFill>
        <p:spPr>
          <a:xfrm>
            <a:off x="3442450" y="1554605"/>
            <a:ext cx="710499" cy="717900"/>
          </a:xfrm>
          <a:prstGeom prst="rect">
            <a:avLst/>
          </a:prstGeom>
        </p:spPr>
      </p:pic>
      <p:pic>
        <p:nvPicPr>
          <p:cNvPr id="15" name="图片 14">
            <a:extLst>
              <a:ext uri="{FF2B5EF4-FFF2-40B4-BE49-F238E27FC236}">
                <a16:creationId xmlns:a16="http://schemas.microsoft.com/office/drawing/2014/main" id="{1DBC8363-8260-4ECB-96D5-FABC4078F4A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59598" y="1386394"/>
            <a:ext cx="609010" cy="609010"/>
          </a:xfrm>
          <a:prstGeom prst="rect">
            <a:avLst/>
          </a:prstGeom>
        </p:spPr>
      </p:pic>
    </p:spTree>
    <p:extLst>
      <p:ext uri="{BB962C8B-B14F-4D97-AF65-F5344CB8AC3E}">
        <p14:creationId xmlns:p14="http://schemas.microsoft.com/office/powerpoint/2010/main" val="318647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0D5C9C3-47F0-432A-955F-B167A8ABB786}"/>
              </a:ext>
            </a:extLst>
          </p:cNvPr>
          <p:cNvSpPr txBox="1"/>
          <p:nvPr/>
        </p:nvSpPr>
        <p:spPr>
          <a:xfrm>
            <a:off x="425069" y="199660"/>
            <a:ext cx="33601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a:solidFill>
                  <a:prstClr val="white"/>
                </a:solidFill>
                <a:latin typeface="Calibri"/>
                <a:ea typeface="微软雅黑" panose="020B0503020204020204" pitchFamily="34" charset="-122"/>
              </a:rPr>
              <a:t>Operation Plan</a:t>
            </a:r>
            <a:endParaRPr kumimoji="0" lang="en-US" altLang="zh-CN" sz="3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CE706F1B-657B-4BEF-A5D3-49EA11A53931}"/>
              </a:ext>
            </a:extLst>
          </p:cNvPr>
          <p:cNvSpPr txBox="1"/>
          <p:nvPr/>
        </p:nvSpPr>
        <p:spPr>
          <a:xfrm>
            <a:off x="9580417" y="291993"/>
            <a:ext cx="254389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www.hbeasts.com</a:t>
            </a:r>
            <a:endParaRPr kumimoji="0" lang="zh-CN" altLang="en-US"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 name="文本框 1">
            <a:extLst>
              <a:ext uri="{FF2B5EF4-FFF2-40B4-BE49-F238E27FC236}">
                <a16:creationId xmlns:a16="http://schemas.microsoft.com/office/drawing/2014/main" id="{3D9F545C-C7D6-423C-81D6-27D60F3DC3CC}"/>
              </a:ext>
            </a:extLst>
          </p:cNvPr>
          <p:cNvSpPr txBox="1"/>
          <p:nvPr/>
        </p:nvSpPr>
        <p:spPr>
          <a:xfrm>
            <a:off x="1970305" y="4906188"/>
            <a:ext cx="2823966" cy="523220"/>
          </a:xfrm>
          <a:prstGeom prst="rect">
            <a:avLst/>
          </a:prstGeom>
          <a:noFill/>
        </p:spPr>
        <p:txBody>
          <a:bodyPr wrap="square" rtlCol="0">
            <a:spAutoFit/>
          </a:bodyPr>
          <a:lstStyle/>
          <a:p>
            <a:r>
              <a:rPr lang="en-US" altLang="zh-CN" sz="2800" dirty="0">
                <a:solidFill>
                  <a:schemeClr val="bg1"/>
                </a:solidFill>
              </a:rPr>
              <a:t>REGISTERED USER</a:t>
            </a:r>
            <a:endParaRPr lang="zh-CN" altLang="en-US" sz="2800" dirty="0">
              <a:solidFill>
                <a:schemeClr val="bg1"/>
              </a:solidFill>
            </a:endParaRPr>
          </a:p>
        </p:txBody>
      </p:sp>
      <p:sp>
        <p:nvSpPr>
          <p:cNvPr id="16" name="文本框 15">
            <a:extLst>
              <a:ext uri="{FF2B5EF4-FFF2-40B4-BE49-F238E27FC236}">
                <a16:creationId xmlns:a16="http://schemas.microsoft.com/office/drawing/2014/main" id="{78533865-2132-4A92-9E6A-9F572D388231}"/>
              </a:ext>
            </a:extLst>
          </p:cNvPr>
          <p:cNvSpPr txBox="1"/>
          <p:nvPr/>
        </p:nvSpPr>
        <p:spPr>
          <a:xfrm>
            <a:off x="7777594" y="4923827"/>
            <a:ext cx="1802823" cy="523220"/>
          </a:xfrm>
          <a:prstGeom prst="rect">
            <a:avLst/>
          </a:prstGeom>
          <a:noFill/>
        </p:spPr>
        <p:txBody>
          <a:bodyPr wrap="square" rtlCol="0">
            <a:spAutoFit/>
          </a:bodyPr>
          <a:lstStyle/>
          <a:p>
            <a:r>
              <a:rPr lang="en-US" altLang="zh-CN" sz="2800" dirty="0">
                <a:solidFill>
                  <a:schemeClr val="bg1"/>
                </a:solidFill>
              </a:rPr>
              <a:t>BUSINESS</a:t>
            </a:r>
            <a:endParaRPr lang="zh-CN" altLang="en-US" sz="2800" dirty="0">
              <a:solidFill>
                <a:schemeClr val="bg1"/>
              </a:solidFill>
            </a:endParaRPr>
          </a:p>
        </p:txBody>
      </p:sp>
      <p:sp>
        <p:nvSpPr>
          <p:cNvPr id="3" name="矩形: 圆角 2">
            <a:extLst>
              <a:ext uri="{FF2B5EF4-FFF2-40B4-BE49-F238E27FC236}">
                <a16:creationId xmlns:a16="http://schemas.microsoft.com/office/drawing/2014/main" id="{8535483D-1A38-47D8-8793-C4195D2D6F08}"/>
              </a:ext>
            </a:extLst>
          </p:cNvPr>
          <p:cNvSpPr/>
          <p:nvPr/>
        </p:nvSpPr>
        <p:spPr>
          <a:xfrm>
            <a:off x="7383523" y="3912702"/>
            <a:ext cx="2426748" cy="649904"/>
          </a:xfrm>
          <a:prstGeom prst="roundRect">
            <a:avLst/>
          </a:prstGeom>
          <a:solidFill>
            <a:srgbClr val="05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Pre-Sale NFT</a:t>
            </a:r>
            <a:r>
              <a:rPr lang="en-US" altLang="zh-CN"/>
              <a:t>: 100000 </a:t>
            </a:r>
            <a:r>
              <a:rPr lang="en-US" altLang="zh-CN" dirty="0"/>
              <a:t>U</a:t>
            </a:r>
          </a:p>
        </p:txBody>
      </p:sp>
      <p:sp>
        <p:nvSpPr>
          <p:cNvPr id="7" name="矩形: 圆角 6">
            <a:extLst>
              <a:ext uri="{FF2B5EF4-FFF2-40B4-BE49-F238E27FC236}">
                <a16:creationId xmlns:a16="http://schemas.microsoft.com/office/drawing/2014/main" id="{1A8DA752-D901-4005-8B50-CD7ED853C3B1}"/>
              </a:ext>
            </a:extLst>
          </p:cNvPr>
          <p:cNvSpPr/>
          <p:nvPr/>
        </p:nvSpPr>
        <p:spPr>
          <a:xfrm>
            <a:off x="7383523" y="2901577"/>
            <a:ext cx="2426748" cy="649904"/>
          </a:xfrm>
          <a:prstGeom prst="roundRect">
            <a:avLst/>
          </a:prstGeom>
          <a:solidFill>
            <a:srgbClr val="05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Public-Sale: 600000 U</a:t>
            </a:r>
            <a:r>
              <a:rPr lang="zh-CN" altLang="en-US" dirty="0"/>
              <a:t> </a:t>
            </a:r>
            <a:endParaRPr lang="en-US" altLang="zh-CN" dirty="0"/>
          </a:p>
        </p:txBody>
      </p:sp>
      <p:sp>
        <p:nvSpPr>
          <p:cNvPr id="8" name="矩形: 圆角 7">
            <a:extLst>
              <a:ext uri="{FF2B5EF4-FFF2-40B4-BE49-F238E27FC236}">
                <a16:creationId xmlns:a16="http://schemas.microsoft.com/office/drawing/2014/main" id="{1A4D3CE5-43AF-4AE7-A501-CCC38FDA22B4}"/>
              </a:ext>
            </a:extLst>
          </p:cNvPr>
          <p:cNvSpPr/>
          <p:nvPr/>
        </p:nvSpPr>
        <p:spPr>
          <a:xfrm>
            <a:off x="7383523" y="1802632"/>
            <a:ext cx="2426748" cy="649904"/>
          </a:xfrm>
          <a:prstGeom prst="roundRect">
            <a:avLst/>
          </a:prstGeom>
          <a:solidFill>
            <a:srgbClr val="05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Online</a:t>
            </a:r>
            <a:r>
              <a:rPr lang="zh-CN" altLang="en-US" dirty="0"/>
              <a:t>：</a:t>
            </a:r>
            <a:r>
              <a:rPr lang="en-US" altLang="zh-CN" dirty="0"/>
              <a:t>1200000 U</a:t>
            </a:r>
          </a:p>
        </p:txBody>
      </p:sp>
      <p:sp>
        <p:nvSpPr>
          <p:cNvPr id="9" name="矩形: 圆角 8">
            <a:extLst>
              <a:ext uri="{FF2B5EF4-FFF2-40B4-BE49-F238E27FC236}">
                <a16:creationId xmlns:a16="http://schemas.microsoft.com/office/drawing/2014/main" id="{C67CEAA4-8207-465F-A593-ED6BB0E6182C}"/>
              </a:ext>
            </a:extLst>
          </p:cNvPr>
          <p:cNvSpPr/>
          <p:nvPr/>
        </p:nvSpPr>
        <p:spPr>
          <a:xfrm>
            <a:off x="2168914" y="4005091"/>
            <a:ext cx="2426748" cy="649904"/>
          </a:xfrm>
          <a:prstGeom prst="roundRect">
            <a:avLst/>
          </a:prstGeom>
          <a:solidFill>
            <a:srgbClr val="05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2k</a:t>
            </a:r>
          </a:p>
        </p:txBody>
      </p:sp>
      <p:sp>
        <p:nvSpPr>
          <p:cNvPr id="10" name="矩形: 圆角 9">
            <a:extLst>
              <a:ext uri="{FF2B5EF4-FFF2-40B4-BE49-F238E27FC236}">
                <a16:creationId xmlns:a16="http://schemas.microsoft.com/office/drawing/2014/main" id="{9593C9A9-7C51-45EE-87D3-8DFCA7821ABA}"/>
              </a:ext>
            </a:extLst>
          </p:cNvPr>
          <p:cNvSpPr/>
          <p:nvPr/>
        </p:nvSpPr>
        <p:spPr>
          <a:xfrm>
            <a:off x="2168914" y="2918671"/>
            <a:ext cx="2426748" cy="649904"/>
          </a:xfrm>
          <a:prstGeom prst="roundRect">
            <a:avLst/>
          </a:prstGeom>
          <a:solidFill>
            <a:srgbClr val="05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1w</a:t>
            </a:r>
          </a:p>
        </p:txBody>
      </p:sp>
      <p:sp>
        <p:nvSpPr>
          <p:cNvPr id="11" name="矩形: 圆角 10">
            <a:extLst>
              <a:ext uri="{FF2B5EF4-FFF2-40B4-BE49-F238E27FC236}">
                <a16:creationId xmlns:a16="http://schemas.microsoft.com/office/drawing/2014/main" id="{629A9707-2934-4B23-B758-3B5EDA4942A1}"/>
              </a:ext>
            </a:extLst>
          </p:cNvPr>
          <p:cNvSpPr/>
          <p:nvPr/>
        </p:nvSpPr>
        <p:spPr>
          <a:xfrm>
            <a:off x="2168914" y="1802632"/>
            <a:ext cx="2426748" cy="649904"/>
          </a:xfrm>
          <a:prstGeom prst="roundRect">
            <a:avLst/>
          </a:prstGeom>
          <a:solidFill>
            <a:srgbClr val="0520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2w</a:t>
            </a:r>
          </a:p>
        </p:txBody>
      </p:sp>
      <p:sp>
        <p:nvSpPr>
          <p:cNvPr id="14" name="箭头: 下 13">
            <a:extLst>
              <a:ext uri="{FF2B5EF4-FFF2-40B4-BE49-F238E27FC236}">
                <a16:creationId xmlns:a16="http://schemas.microsoft.com/office/drawing/2014/main" id="{F17D2B7C-2DB3-4FD0-A844-6A652D58696A}"/>
              </a:ext>
            </a:extLst>
          </p:cNvPr>
          <p:cNvSpPr/>
          <p:nvPr/>
        </p:nvSpPr>
        <p:spPr>
          <a:xfrm rot="10800000">
            <a:off x="5829814" y="1304059"/>
            <a:ext cx="319556" cy="424988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6752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3F8F3E1D-0075-4CAE-8AD8-670992621760}"/>
              </a:ext>
            </a:extLst>
          </p:cNvPr>
          <p:cNvSpPr/>
          <p:nvPr/>
        </p:nvSpPr>
        <p:spPr>
          <a:xfrm>
            <a:off x="542626" y="1700006"/>
            <a:ext cx="5432147" cy="4343655"/>
          </a:xfrm>
          <a:prstGeom prst="roundRect">
            <a:avLst>
              <a:gd name="adj" fmla="val 4521"/>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E0D5C9C3-47F0-432A-955F-B167A8ABB786}"/>
              </a:ext>
            </a:extLst>
          </p:cNvPr>
          <p:cNvSpPr txBox="1"/>
          <p:nvPr/>
        </p:nvSpPr>
        <p:spPr>
          <a:xfrm>
            <a:off x="542626" y="334653"/>
            <a:ext cx="33601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TOKENOMICS</a:t>
            </a:r>
          </a:p>
        </p:txBody>
      </p:sp>
      <p:sp>
        <p:nvSpPr>
          <p:cNvPr id="22" name="文本框 21">
            <a:extLst>
              <a:ext uri="{FF2B5EF4-FFF2-40B4-BE49-F238E27FC236}">
                <a16:creationId xmlns:a16="http://schemas.microsoft.com/office/drawing/2014/main" id="{CE706F1B-657B-4BEF-A5D3-49EA11A53931}"/>
              </a:ext>
            </a:extLst>
          </p:cNvPr>
          <p:cNvSpPr txBox="1"/>
          <p:nvPr/>
        </p:nvSpPr>
        <p:spPr>
          <a:xfrm>
            <a:off x="9580417" y="291993"/>
            <a:ext cx="216131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www.hbeasts.com</a:t>
            </a:r>
            <a:endParaRPr kumimoji="0" lang="zh-CN" altLang="en-US"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9" name="文本框 8">
            <a:extLst>
              <a:ext uri="{FF2B5EF4-FFF2-40B4-BE49-F238E27FC236}">
                <a16:creationId xmlns:a16="http://schemas.microsoft.com/office/drawing/2014/main" id="{DF274306-8124-4F6C-BA66-4040062D72CD}"/>
              </a:ext>
            </a:extLst>
          </p:cNvPr>
          <p:cNvSpPr txBox="1"/>
          <p:nvPr/>
        </p:nvSpPr>
        <p:spPr>
          <a:xfrm>
            <a:off x="3358319" y="1119587"/>
            <a:ext cx="5733981" cy="369332"/>
          </a:xfrm>
          <a:prstGeom prst="rect">
            <a:avLst/>
          </a:prstGeom>
          <a:noFill/>
        </p:spPr>
        <p:txBody>
          <a:bodyPr wrap="square">
            <a:spAutoFit/>
          </a:bodyPr>
          <a:lstStyle/>
          <a:p>
            <a:r>
              <a:rPr lang="en-US" altLang="zh-CN" b="1" i="1" dirty="0"/>
              <a:t> </a:t>
            </a:r>
            <a:r>
              <a:rPr lang="en-US" altLang="zh-CN" b="1" i="1" dirty="0">
                <a:solidFill>
                  <a:schemeClr val="bg1"/>
                </a:solidFill>
              </a:rPr>
              <a:t>Legend of beasts Token: </a:t>
            </a:r>
            <a:r>
              <a:rPr lang="en-US" altLang="zh-CN" b="1" i="1" dirty="0">
                <a:solidFill>
                  <a:srgbClr val="FFC000"/>
                </a:solidFill>
              </a:rPr>
              <a:t>$LOB</a:t>
            </a:r>
            <a:r>
              <a:rPr lang="en-US" altLang="zh-CN" b="1" i="1" dirty="0">
                <a:solidFill>
                  <a:schemeClr val="bg1"/>
                </a:solidFill>
              </a:rPr>
              <a:t>. Total Supply: 300,000,00</a:t>
            </a:r>
            <a:endParaRPr lang="zh-CN" altLang="en-US" b="1" i="1" dirty="0">
              <a:solidFill>
                <a:schemeClr val="bg1"/>
              </a:solidFill>
            </a:endParaRPr>
          </a:p>
        </p:txBody>
      </p:sp>
      <p:graphicFrame>
        <p:nvGraphicFramePr>
          <p:cNvPr id="13" name="图表 12">
            <a:extLst>
              <a:ext uri="{FF2B5EF4-FFF2-40B4-BE49-F238E27FC236}">
                <a16:creationId xmlns:a16="http://schemas.microsoft.com/office/drawing/2014/main" id="{70F08E97-098D-48A9-8D1A-DB8D3D7BFC80}"/>
              </a:ext>
            </a:extLst>
          </p:cNvPr>
          <p:cNvGraphicFramePr/>
          <p:nvPr>
            <p:extLst>
              <p:ext uri="{D42A27DB-BD31-4B8C-83A1-F6EECF244321}">
                <p14:modId xmlns:p14="http://schemas.microsoft.com/office/powerpoint/2010/main" val="1562931628"/>
              </p:ext>
            </p:extLst>
          </p:nvPr>
        </p:nvGraphicFramePr>
        <p:xfrm>
          <a:off x="748612" y="2090718"/>
          <a:ext cx="6308232" cy="407172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表格 4">
            <a:extLst>
              <a:ext uri="{FF2B5EF4-FFF2-40B4-BE49-F238E27FC236}">
                <a16:creationId xmlns:a16="http://schemas.microsoft.com/office/drawing/2014/main" id="{BC3A99EA-8FFC-43C0-A4E9-B2C5D584B084}"/>
              </a:ext>
            </a:extLst>
          </p:cNvPr>
          <p:cNvGraphicFramePr>
            <a:graphicFrameLocks noGrp="1"/>
          </p:cNvGraphicFramePr>
          <p:nvPr>
            <p:extLst>
              <p:ext uri="{D42A27DB-BD31-4B8C-83A1-F6EECF244321}">
                <p14:modId xmlns:p14="http://schemas.microsoft.com/office/powerpoint/2010/main" val="3352619704"/>
              </p:ext>
            </p:extLst>
          </p:nvPr>
        </p:nvGraphicFramePr>
        <p:xfrm>
          <a:off x="6657363" y="1834005"/>
          <a:ext cx="4294909" cy="4071721"/>
        </p:xfrm>
        <a:graphic>
          <a:graphicData uri="http://schemas.openxmlformats.org/drawingml/2006/table">
            <a:tbl>
              <a:tblPr firstRow="1" bandRow="1">
                <a:tableStyleId>{8FD4443E-F989-4FC4-A0C8-D5A2AF1F390B}</a:tableStyleId>
              </a:tblPr>
              <a:tblGrid>
                <a:gridCol w="2125143">
                  <a:extLst>
                    <a:ext uri="{9D8B030D-6E8A-4147-A177-3AD203B41FA5}">
                      <a16:colId xmlns:a16="http://schemas.microsoft.com/office/drawing/2014/main" val="3285852677"/>
                    </a:ext>
                  </a:extLst>
                </a:gridCol>
                <a:gridCol w="2169766">
                  <a:extLst>
                    <a:ext uri="{9D8B030D-6E8A-4147-A177-3AD203B41FA5}">
                      <a16:colId xmlns:a16="http://schemas.microsoft.com/office/drawing/2014/main" val="3559448815"/>
                    </a:ext>
                  </a:extLst>
                </a:gridCol>
              </a:tblGrid>
              <a:tr h="428985">
                <a:tc>
                  <a:txBody>
                    <a:bodyPr/>
                    <a:lstStyle/>
                    <a:p>
                      <a:pPr algn="ctr"/>
                      <a:r>
                        <a:rPr lang="en-US" altLang="zh-CN" sz="1400" dirty="0"/>
                        <a:t>Type</a:t>
                      </a:r>
                      <a:endParaRPr lang="zh-CN" altLang="en-US" sz="1400" dirty="0"/>
                    </a:p>
                  </a:txBody>
                  <a:tcPr/>
                </a:tc>
                <a:tc>
                  <a:txBody>
                    <a:bodyPr/>
                    <a:lstStyle/>
                    <a:p>
                      <a:pPr algn="ctr"/>
                      <a:r>
                        <a:rPr lang="en-US" altLang="zh-CN" sz="1400" dirty="0"/>
                        <a:t>number</a:t>
                      </a:r>
                      <a:endParaRPr lang="zh-CN" altLang="en-US" sz="1400" dirty="0"/>
                    </a:p>
                  </a:txBody>
                  <a:tcPr/>
                </a:tc>
                <a:extLst>
                  <a:ext uri="{0D108BD9-81ED-4DB2-BD59-A6C34878D82A}">
                    <a16:rowId xmlns:a16="http://schemas.microsoft.com/office/drawing/2014/main" val="4105688338"/>
                  </a:ext>
                </a:extLst>
              </a:tr>
              <a:tr h="455342">
                <a:tc>
                  <a:txBody>
                    <a:bodyPr/>
                    <a:lstStyle/>
                    <a:p>
                      <a:r>
                        <a:rPr lang="en-US" altLang="zh-CN" sz="1400" dirty="0"/>
                        <a:t>Public Sale</a:t>
                      </a:r>
                      <a:endParaRPr lang="zh-CN" altLang="en-US" sz="1400" dirty="0"/>
                    </a:p>
                  </a:txBody>
                  <a:tcPr/>
                </a:tc>
                <a:tc>
                  <a:txBody>
                    <a:bodyPr/>
                    <a:lstStyle/>
                    <a:p>
                      <a:r>
                        <a:rPr lang="en-US" altLang="zh-CN" sz="1400" dirty="0"/>
                        <a:t>5,400,000</a:t>
                      </a:r>
                      <a:endParaRPr lang="zh-CN" altLang="en-US" sz="1400" dirty="0"/>
                    </a:p>
                  </a:txBody>
                  <a:tcPr/>
                </a:tc>
                <a:extLst>
                  <a:ext uri="{0D108BD9-81ED-4DB2-BD59-A6C34878D82A}">
                    <a16:rowId xmlns:a16="http://schemas.microsoft.com/office/drawing/2014/main" val="188267173"/>
                  </a:ext>
                </a:extLst>
              </a:tr>
              <a:tr h="455342">
                <a:tc>
                  <a:txBody>
                    <a:bodyPr/>
                    <a:lstStyle/>
                    <a:p>
                      <a:r>
                        <a:rPr lang="en-US" altLang="zh-CN" sz="1400" dirty="0"/>
                        <a:t>Team and Advisor</a:t>
                      </a:r>
                      <a:endParaRPr lang="zh-CN" altLang="en-US" sz="1400" dirty="0"/>
                    </a:p>
                  </a:txBody>
                  <a:tcPr/>
                </a:tc>
                <a:tc>
                  <a:txBody>
                    <a:bodyPr/>
                    <a:lstStyle/>
                    <a:p>
                      <a:r>
                        <a:rPr lang="en-US" altLang="zh-CN" sz="1400" dirty="0"/>
                        <a:t>3,000,000</a:t>
                      </a:r>
                      <a:endParaRPr lang="zh-CN" altLang="en-US" sz="1400" dirty="0"/>
                    </a:p>
                  </a:txBody>
                  <a:tcPr/>
                </a:tc>
                <a:extLst>
                  <a:ext uri="{0D108BD9-81ED-4DB2-BD59-A6C34878D82A}">
                    <a16:rowId xmlns:a16="http://schemas.microsoft.com/office/drawing/2014/main" val="1843698260"/>
                  </a:ext>
                </a:extLst>
              </a:tr>
              <a:tr h="455342">
                <a:tc>
                  <a:txBody>
                    <a:bodyPr/>
                    <a:lstStyle/>
                    <a:p>
                      <a:r>
                        <a:rPr lang="en-US" altLang="zh-CN" sz="1400" dirty="0"/>
                        <a:t>Community</a:t>
                      </a:r>
                    </a:p>
                  </a:txBody>
                  <a:tcPr/>
                </a:tc>
                <a:tc>
                  <a:txBody>
                    <a:bodyPr/>
                    <a:lstStyle/>
                    <a:p>
                      <a:r>
                        <a:rPr lang="en-US" altLang="zh-CN" sz="1400" dirty="0"/>
                        <a:t>3,000,000</a:t>
                      </a:r>
                      <a:endParaRPr lang="zh-CN" altLang="en-US" sz="1400" dirty="0"/>
                    </a:p>
                  </a:txBody>
                  <a:tcPr/>
                </a:tc>
                <a:extLst>
                  <a:ext uri="{0D108BD9-81ED-4DB2-BD59-A6C34878D82A}">
                    <a16:rowId xmlns:a16="http://schemas.microsoft.com/office/drawing/2014/main" val="1704691200"/>
                  </a:ext>
                </a:extLst>
              </a:tr>
              <a:tr h="455342">
                <a:tc>
                  <a:txBody>
                    <a:bodyPr/>
                    <a:lstStyle/>
                    <a:p>
                      <a:r>
                        <a:rPr lang="en-US" altLang="zh-CN" sz="1400" dirty="0"/>
                        <a:t>In Game</a:t>
                      </a:r>
                      <a:endParaRPr lang="zh-CN" altLang="en-US" sz="1400" dirty="0"/>
                    </a:p>
                  </a:txBody>
                  <a:tcPr/>
                </a:tc>
                <a:tc>
                  <a:txBody>
                    <a:bodyPr/>
                    <a:lstStyle/>
                    <a:p>
                      <a:r>
                        <a:rPr lang="en-US" altLang="zh-CN" sz="1400" dirty="0"/>
                        <a:t>6,900,000</a:t>
                      </a:r>
                      <a:endParaRPr lang="zh-CN" altLang="en-US" sz="1400" dirty="0"/>
                    </a:p>
                  </a:txBody>
                  <a:tcPr/>
                </a:tc>
                <a:extLst>
                  <a:ext uri="{0D108BD9-81ED-4DB2-BD59-A6C34878D82A}">
                    <a16:rowId xmlns:a16="http://schemas.microsoft.com/office/drawing/2014/main" val="3622677774"/>
                  </a:ext>
                </a:extLst>
              </a:tr>
              <a:tr h="455342">
                <a:tc>
                  <a:txBody>
                    <a:bodyPr/>
                    <a:lstStyle/>
                    <a:p>
                      <a:r>
                        <a:rPr lang="en-US" altLang="zh-CN" sz="1400" dirty="0"/>
                        <a:t>Reserve</a:t>
                      </a:r>
                      <a:endParaRPr lang="zh-CN" altLang="en-US" sz="1400" dirty="0"/>
                    </a:p>
                  </a:txBody>
                  <a:tcPr/>
                </a:tc>
                <a:tc>
                  <a:txBody>
                    <a:bodyPr/>
                    <a:lstStyle/>
                    <a:p>
                      <a:r>
                        <a:rPr lang="en-US" altLang="zh-CN" sz="1400" dirty="0"/>
                        <a:t>3,300,000</a:t>
                      </a:r>
                      <a:endParaRPr lang="zh-CN" altLang="en-US" sz="1400" dirty="0"/>
                    </a:p>
                  </a:txBody>
                  <a:tcPr/>
                </a:tc>
                <a:extLst>
                  <a:ext uri="{0D108BD9-81ED-4DB2-BD59-A6C34878D82A}">
                    <a16:rowId xmlns:a16="http://schemas.microsoft.com/office/drawing/2014/main" val="2468999495"/>
                  </a:ext>
                </a:extLst>
              </a:tr>
              <a:tr h="455342">
                <a:tc>
                  <a:txBody>
                    <a:bodyPr/>
                    <a:lstStyle/>
                    <a:p>
                      <a:r>
                        <a:rPr lang="en-US" altLang="zh-CN" sz="1400" dirty="0"/>
                        <a:t>Ecosystem</a:t>
                      </a:r>
                      <a:endParaRPr lang="zh-CN" altLang="en-US" sz="1400" dirty="0"/>
                    </a:p>
                  </a:txBody>
                  <a:tcPr/>
                </a:tc>
                <a:tc>
                  <a:txBody>
                    <a:bodyPr/>
                    <a:lstStyle/>
                    <a:p>
                      <a:r>
                        <a:rPr lang="en-US" altLang="zh-CN" sz="1400" dirty="0"/>
                        <a:t>6,000,000</a:t>
                      </a:r>
                      <a:endParaRPr lang="zh-CN" altLang="en-US" sz="1400" dirty="0"/>
                    </a:p>
                  </a:txBody>
                  <a:tcPr/>
                </a:tc>
                <a:extLst>
                  <a:ext uri="{0D108BD9-81ED-4DB2-BD59-A6C34878D82A}">
                    <a16:rowId xmlns:a16="http://schemas.microsoft.com/office/drawing/2014/main" val="4181201845"/>
                  </a:ext>
                </a:extLst>
              </a:tr>
              <a:tr h="455342">
                <a:tc>
                  <a:txBody>
                    <a:bodyPr/>
                    <a:lstStyle/>
                    <a:p>
                      <a:r>
                        <a:rPr lang="en-US" altLang="zh-CN" sz="1400" dirty="0"/>
                        <a:t>User</a:t>
                      </a:r>
                      <a:endParaRPr lang="zh-CN" altLang="en-US" sz="1400" dirty="0"/>
                    </a:p>
                  </a:txBody>
                  <a:tcPr/>
                </a:tc>
                <a:tc>
                  <a:txBody>
                    <a:bodyPr/>
                    <a:lstStyle/>
                    <a:p>
                      <a:r>
                        <a:rPr lang="en-US" altLang="zh-CN" sz="1400" dirty="0"/>
                        <a:t>2,400,000</a:t>
                      </a:r>
                      <a:endParaRPr lang="zh-CN" altLang="en-US" sz="1400" dirty="0"/>
                    </a:p>
                  </a:txBody>
                  <a:tcPr/>
                </a:tc>
                <a:extLst>
                  <a:ext uri="{0D108BD9-81ED-4DB2-BD59-A6C34878D82A}">
                    <a16:rowId xmlns:a16="http://schemas.microsoft.com/office/drawing/2014/main" val="1080769072"/>
                  </a:ext>
                </a:extLst>
              </a:tr>
              <a:tr h="455342">
                <a:tc>
                  <a:txBody>
                    <a:bodyPr/>
                    <a:lstStyle/>
                    <a:p>
                      <a:r>
                        <a:rPr lang="en-US" altLang="zh-CN" sz="1400" dirty="0"/>
                        <a:t>Total</a:t>
                      </a:r>
                      <a:endParaRPr lang="zh-CN" altLang="en-US" sz="1400" dirty="0"/>
                    </a:p>
                  </a:txBody>
                  <a:tcPr/>
                </a:tc>
                <a:tc>
                  <a:txBody>
                    <a:bodyPr/>
                    <a:lstStyle/>
                    <a:p>
                      <a:r>
                        <a:rPr lang="en-US" altLang="zh-CN" sz="1400" dirty="0"/>
                        <a:t>30,000,000</a:t>
                      </a:r>
                      <a:endParaRPr lang="zh-CN" altLang="en-US" sz="1400" dirty="0"/>
                    </a:p>
                  </a:txBody>
                  <a:tcPr/>
                </a:tc>
                <a:extLst>
                  <a:ext uri="{0D108BD9-81ED-4DB2-BD59-A6C34878D82A}">
                    <a16:rowId xmlns:a16="http://schemas.microsoft.com/office/drawing/2014/main" val="2543522223"/>
                  </a:ext>
                </a:extLst>
              </a:tr>
            </a:tbl>
          </a:graphicData>
        </a:graphic>
      </p:graphicFrame>
      <p:sp>
        <p:nvSpPr>
          <p:cNvPr id="90" name="文本框 1">
            <a:extLst>
              <a:ext uri="{FF2B5EF4-FFF2-40B4-BE49-F238E27FC236}">
                <a16:creationId xmlns:a16="http://schemas.microsoft.com/office/drawing/2014/main" id="{BD978F05-7270-450E-93F9-A663AEC1F246}"/>
              </a:ext>
            </a:extLst>
          </p:cNvPr>
          <p:cNvSpPr txBox="1"/>
          <p:nvPr/>
        </p:nvSpPr>
        <p:spPr>
          <a:xfrm>
            <a:off x="4507803" y="4159897"/>
            <a:ext cx="2062273" cy="1031414"/>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b="1" dirty="0">
                <a:latin typeface="Dubai" panose="020B0503030403030204" pitchFamily="34" charset="-78"/>
                <a:cs typeface="Dubai" panose="020B0503030403030204" pitchFamily="34" charset="-78"/>
              </a:rPr>
              <a:t>Community            </a:t>
            </a:r>
          </a:p>
          <a:p>
            <a:r>
              <a:rPr lang="en-US" altLang="zh-CN" sz="1100" b="1" dirty="0">
                <a:latin typeface="Dubai" panose="020B0503030403030204" pitchFamily="34" charset="-78"/>
                <a:cs typeface="Dubai" panose="020B0503030403030204" pitchFamily="34" charset="-78"/>
              </a:rPr>
              <a:t>      10%</a:t>
            </a:r>
            <a:endParaRPr lang="zh-CN" altLang="en-US" sz="1100" b="1" dirty="0">
              <a:latin typeface="Dubai" panose="020B0503030403030204" pitchFamily="34" charset="-78"/>
              <a:cs typeface="Dubai" panose="020B0503030403030204" pitchFamily="34" charset="-78"/>
            </a:endParaRPr>
          </a:p>
        </p:txBody>
      </p:sp>
      <p:sp>
        <p:nvSpPr>
          <p:cNvPr id="91" name="文本框 1">
            <a:extLst>
              <a:ext uri="{FF2B5EF4-FFF2-40B4-BE49-F238E27FC236}">
                <a16:creationId xmlns:a16="http://schemas.microsoft.com/office/drawing/2014/main" id="{F601B10D-AF10-4436-BB2E-B7313A532DAA}"/>
              </a:ext>
            </a:extLst>
          </p:cNvPr>
          <p:cNvSpPr txBox="1"/>
          <p:nvPr/>
        </p:nvSpPr>
        <p:spPr>
          <a:xfrm>
            <a:off x="2531663" y="3122132"/>
            <a:ext cx="2354373" cy="1609433"/>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sz="1100" b="1" dirty="0">
                <a:latin typeface="Dubai" panose="020B0503030403030204" pitchFamily="34" charset="-78"/>
                <a:cs typeface="Dubai" panose="020B0503030403030204" pitchFamily="34" charset="-78"/>
              </a:rPr>
              <a:t>Ecosystem</a:t>
            </a:r>
          </a:p>
          <a:p>
            <a:r>
              <a:rPr lang="en-US" altLang="zh-CN" b="1" dirty="0">
                <a:latin typeface="Dubai" panose="020B0503030403030204" pitchFamily="34" charset="-78"/>
                <a:cs typeface="Dubai" panose="020B0503030403030204" pitchFamily="34" charset="-78"/>
              </a:rPr>
              <a:t>     20%</a:t>
            </a:r>
            <a:endParaRPr lang="en-US" altLang="zh-CN" sz="1100" b="1" dirty="0">
              <a:latin typeface="Dubai" panose="020B0503030403030204" pitchFamily="34" charset="-78"/>
              <a:cs typeface="Dubai" panose="020B0503030403030204" pitchFamily="34" charset="-78"/>
            </a:endParaRPr>
          </a:p>
          <a:p>
            <a:endParaRPr lang="zh-CN" altLang="en-US" sz="1100" b="1" dirty="0">
              <a:latin typeface="Dubai" panose="020B0503030403030204" pitchFamily="34" charset="-78"/>
              <a:cs typeface="Dubai" panose="020B0503030403030204" pitchFamily="34" charset="-78"/>
            </a:endParaRPr>
          </a:p>
        </p:txBody>
      </p:sp>
      <p:sp>
        <p:nvSpPr>
          <p:cNvPr id="92" name="文本框 1">
            <a:extLst>
              <a:ext uri="{FF2B5EF4-FFF2-40B4-BE49-F238E27FC236}">
                <a16:creationId xmlns:a16="http://schemas.microsoft.com/office/drawing/2014/main" id="{CDB8D4BD-6CC9-4706-BEA4-A8E12D519FA8}"/>
              </a:ext>
            </a:extLst>
          </p:cNvPr>
          <p:cNvSpPr txBox="1"/>
          <p:nvPr/>
        </p:nvSpPr>
        <p:spPr>
          <a:xfrm>
            <a:off x="3450672" y="2394530"/>
            <a:ext cx="1650586" cy="1037765"/>
          </a:xfrm>
          <a:prstGeom prst="rect">
            <a:avLst/>
          </a:prstGeom>
        </p:spPr>
        <p:txBody>
          <a:bodyPr wrap="squar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n-US" altLang="zh-CN" b="1" dirty="0">
                <a:latin typeface="Dubai" panose="020B0503030403030204" pitchFamily="34" charset="-78"/>
                <a:cs typeface="Dubai" panose="020B0503030403030204" pitchFamily="34" charset="-78"/>
              </a:rPr>
              <a:t>User</a:t>
            </a:r>
          </a:p>
          <a:p>
            <a:r>
              <a:rPr lang="en-US" altLang="zh-CN" sz="1100" b="1" dirty="0">
                <a:latin typeface="Dubai" panose="020B0503030403030204" pitchFamily="34" charset="-78"/>
                <a:cs typeface="Dubai" panose="020B0503030403030204" pitchFamily="34" charset="-78"/>
              </a:rPr>
              <a:t> 8%</a:t>
            </a:r>
            <a:endParaRPr lang="zh-CN" altLang="en-US" sz="1100" b="1" dirty="0">
              <a:latin typeface="Dubai" panose="020B0503030403030204" pitchFamily="34" charset="-78"/>
              <a:cs typeface="Dubai" panose="020B0503030403030204" pitchFamily="34" charset="-78"/>
            </a:endParaRPr>
          </a:p>
        </p:txBody>
      </p:sp>
    </p:spTree>
    <p:extLst>
      <p:ext uri="{BB962C8B-B14F-4D97-AF65-F5344CB8AC3E}">
        <p14:creationId xmlns:p14="http://schemas.microsoft.com/office/powerpoint/2010/main" val="9837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cxnSp>
        <p:nvCxnSpPr>
          <p:cNvPr id="23" name="直接箭头连接符 22">
            <a:extLst>
              <a:ext uri="{FF2B5EF4-FFF2-40B4-BE49-F238E27FC236}">
                <a16:creationId xmlns:a16="http://schemas.microsoft.com/office/drawing/2014/main" id="{35579E27-B304-4D70-A200-8C6999FCF4E0}"/>
              </a:ext>
            </a:extLst>
          </p:cNvPr>
          <p:cNvCxnSpPr>
            <a:cxnSpLocks/>
          </p:cNvCxnSpPr>
          <p:nvPr/>
        </p:nvCxnSpPr>
        <p:spPr>
          <a:xfrm>
            <a:off x="4400758" y="4237646"/>
            <a:ext cx="3126580" cy="0"/>
          </a:xfrm>
          <a:prstGeom prst="straightConnector1">
            <a:avLst/>
          </a:prstGeom>
          <a:ln>
            <a:solidFill>
              <a:schemeClr val="bg1"/>
            </a:solidFill>
            <a:prstDash val="lgDash"/>
            <a:tailEnd type="triangle"/>
          </a:ln>
        </p:spPr>
        <p:style>
          <a:lnRef idx="3">
            <a:schemeClr val="dk1"/>
          </a:lnRef>
          <a:fillRef idx="0">
            <a:schemeClr val="dk1"/>
          </a:fillRef>
          <a:effectRef idx="2">
            <a:schemeClr val="dk1"/>
          </a:effectRef>
          <a:fontRef idx="minor">
            <a:schemeClr val="tx1"/>
          </a:fontRef>
        </p:style>
      </p:cxnSp>
      <p:sp>
        <p:nvSpPr>
          <p:cNvPr id="6" name="文本框 5">
            <a:extLst>
              <a:ext uri="{FF2B5EF4-FFF2-40B4-BE49-F238E27FC236}">
                <a16:creationId xmlns:a16="http://schemas.microsoft.com/office/drawing/2014/main" id="{E0D5C9C3-47F0-432A-955F-B167A8ABB786}"/>
              </a:ext>
            </a:extLst>
          </p:cNvPr>
          <p:cNvSpPr txBox="1"/>
          <p:nvPr/>
        </p:nvSpPr>
        <p:spPr>
          <a:xfrm>
            <a:off x="383506" y="199660"/>
            <a:ext cx="33601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ROAD MAP</a:t>
            </a:r>
          </a:p>
        </p:txBody>
      </p:sp>
      <p:sp>
        <p:nvSpPr>
          <p:cNvPr id="22" name="文本框 21">
            <a:extLst>
              <a:ext uri="{FF2B5EF4-FFF2-40B4-BE49-F238E27FC236}">
                <a16:creationId xmlns:a16="http://schemas.microsoft.com/office/drawing/2014/main" id="{CE706F1B-657B-4BEF-A5D3-49EA11A53931}"/>
              </a:ext>
            </a:extLst>
          </p:cNvPr>
          <p:cNvSpPr txBox="1"/>
          <p:nvPr/>
        </p:nvSpPr>
        <p:spPr>
          <a:xfrm>
            <a:off x="9580417" y="291993"/>
            <a:ext cx="254389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www.hbeasts.com</a:t>
            </a:r>
            <a:endParaRPr kumimoji="0" lang="zh-CN" altLang="en-US"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cxnSp>
        <p:nvCxnSpPr>
          <p:cNvPr id="3" name="直接箭头连接符 2">
            <a:extLst>
              <a:ext uri="{FF2B5EF4-FFF2-40B4-BE49-F238E27FC236}">
                <a16:creationId xmlns:a16="http://schemas.microsoft.com/office/drawing/2014/main" id="{BC4801EA-354F-4AA1-B7D9-90945B0B751C}"/>
              </a:ext>
            </a:extLst>
          </p:cNvPr>
          <p:cNvCxnSpPr>
            <a:cxnSpLocks/>
          </p:cNvCxnSpPr>
          <p:nvPr/>
        </p:nvCxnSpPr>
        <p:spPr>
          <a:xfrm>
            <a:off x="3004061" y="1745098"/>
            <a:ext cx="6045620" cy="0"/>
          </a:xfrm>
          <a:prstGeom prst="straightConnector1">
            <a:avLst/>
          </a:prstGeom>
          <a:ln>
            <a:solidFill>
              <a:schemeClr val="bg1"/>
            </a:solidFill>
            <a:prstDash val="lgDash"/>
            <a:tailEnd type="triangle"/>
          </a:ln>
        </p:spPr>
        <p:style>
          <a:lnRef idx="3">
            <a:schemeClr val="dk1"/>
          </a:lnRef>
          <a:fillRef idx="0">
            <a:schemeClr val="dk1"/>
          </a:fillRef>
          <a:effectRef idx="2">
            <a:schemeClr val="dk1"/>
          </a:effectRef>
          <a:fontRef idx="minor">
            <a:schemeClr val="tx1"/>
          </a:fontRef>
        </p:style>
      </p:cxnSp>
      <p:sp>
        <p:nvSpPr>
          <p:cNvPr id="8" name="椭圆 7">
            <a:extLst>
              <a:ext uri="{FF2B5EF4-FFF2-40B4-BE49-F238E27FC236}">
                <a16:creationId xmlns:a16="http://schemas.microsoft.com/office/drawing/2014/main" id="{FFD7E761-C003-48CB-9902-B1DA1A76C24A}"/>
              </a:ext>
            </a:extLst>
          </p:cNvPr>
          <p:cNvSpPr/>
          <p:nvPr/>
        </p:nvSpPr>
        <p:spPr>
          <a:xfrm>
            <a:off x="2794694" y="1549348"/>
            <a:ext cx="401223" cy="386263"/>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椭圆 11">
            <a:extLst>
              <a:ext uri="{FF2B5EF4-FFF2-40B4-BE49-F238E27FC236}">
                <a16:creationId xmlns:a16="http://schemas.microsoft.com/office/drawing/2014/main" id="{B6A5E904-74E3-423C-9552-7086B225C565}"/>
              </a:ext>
            </a:extLst>
          </p:cNvPr>
          <p:cNvSpPr/>
          <p:nvPr/>
        </p:nvSpPr>
        <p:spPr>
          <a:xfrm>
            <a:off x="5772866" y="1549347"/>
            <a:ext cx="401223" cy="386263"/>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椭圆 13">
            <a:extLst>
              <a:ext uri="{FF2B5EF4-FFF2-40B4-BE49-F238E27FC236}">
                <a16:creationId xmlns:a16="http://schemas.microsoft.com/office/drawing/2014/main" id="{34303B9D-CE64-4A52-B64D-4512FCAEC968}"/>
              </a:ext>
            </a:extLst>
          </p:cNvPr>
          <p:cNvSpPr/>
          <p:nvPr/>
        </p:nvSpPr>
        <p:spPr>
          <a:xfrm>
            <a:off x="8786230" y="1549347"/>
            <a:ext cx="401223" cy="386263"/>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椭圆 14">
            <a:extLst>
              <a:ext uri="{FF2B5EF4-FFF2-40B4-BE49-F238E27FC236}">
                <a16:creationId xmlns:a16="http://schemas.microsoft.com/office/drawing/2014/main" id="{1A6314D6-2B28-4F49-8F5D-10D3D0DDDDDB}"/>
              </a:ext>
            </a:extLst>
          </p:cNvPr>
          <p:cNvSpPr/>
          <p:nvPr/>
        </p:nvSpPr>
        <p:spPr>
          <a:xfrm>
            <a:off x="4194468" y="4040987"/>
            <a:ext cx="401223" cy="386263"/>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2" name="文本框 1">
            <a:extLst>
              <a:ext uri="{FF2B5EF4-FFF2-40B4-BE49-F238E27FC236}">
                <a16:creationId xmlns:a16="http://schemas.microsoft.com/office/drawing/2014/main" id="{CC0899BB-F55B-4B47-A773-96A824FD1B61}"/>
              </a:ext>
            </a:extLst>
          </p:cNvPr>
          <p:cNvSpPr txBox="1"/>
          <p:nvPr/>
        </p:nvSpPr>
        <p:spPr>
          <a:xfrm>
            <a:off x="2300978" y="2073243"/>
            <a:ext cx="2319044" cy="307777"/>
          </a:xfrm>
          <a:prstGeom prst="rect">
            <a:avLst/>
          </a:prstGeom>
          <a:noFill/>
        </p:spPr>
        <p:txBody>
          <a:bodyPr wrap="square" rtlCol="0">
            <a:spAutoFit/>
          </a:bodyPr>
          <a:lstStyle/>
          <a:p>
            <a:r>
              <a:rPr lang="en-US" altLang="zh-CN" sz="1400" b="1" dirty="0">
                <a:solidFill>
                  <a:schemeClr val="bg1"/>
                </a:solidFill>
                <a:latin typeface="+mj-ea"/>
                <a:ea typeface="+mj-ea"/>
              </a:rPr>
              <a:t>2021.9 concept</a:t>
            </a:r>
            <a:endParaRPr lang="zh-CN" altLang="en-US" sz="1400" b="1" dirty="0">
              <a:solidFill>
                <a:schemeClr val="bg1"/>
              </a:solidFill>
              <a:latin typeface="+mj-ea"/>
              <a:ea typeface="+mj-ea"/>
            </a:endParaRPr>
          </a:p>
        </p:txBody>
      </p:sp>
      <p:sp>
        <p:nvSpPr>
          <p:cNvPr id="10" name="文本框 9">
            <a:extLst>
              <a:ext uri="{FF2B5EF4-FFF2-40B4-BE49-F238E27FC236}">
                <a16:creationId xmlns:a16="http://schemas.microsoft.com/office/drawing/2014/main" id="{1620DBD6-734D-42FF-A921-4ACE729760D3}"/>
              </a:ext>
            </a:extLst>
          </p:cNvPr>
          <p:cNvSpPr txBox="1"/>
          <p:nvPr/>
        </p:nvSpPr>
        <p:spPr>
          <a:xfrm>
            <a:off x="5252936" y="2086788"/>
            <a:ext cx="2319044" cy="307777"/>
          </a:xfrm>
          <a:prstGeom prst="rect">
            <a:avLst/>
          </a:prstGeom>
          <a:noFill/>
        </p:spPr>
        <p:txBody>
          <a:bodyPr wrap="square" rtlCol="0">
            <a:spAutoFit/>
          </a:bodyPr>
          <a:lstStyle/>
          <a:p>
            <a:r>
              <a:rPr lang="en-US" altLang="zh-CN" sz="1400" b="1" dirty="0">
                <a:solidFill>
                  <a:schemeClr val="bg1"/>
                </a:solidFill>
                <a:latin typeface="+mj-ea"/>
                <a:ea typeface="+mj-ea"/>
              </a:rPr>
              <a:t>2022.11 Ready</a:t>
            </a:r>
            <a:endParaRPr lang="zh-CN" altLang="en-US" sz="1400" b="1" dirty="0">
              <a:solidFill>
                <a:schemeClr val="bg1"/>
              </a:solidFill>
              <a:latin typeface="+mj-ea"/>
              <a:ea typeface="+mj-ea"/>
            </a:endParaRPr>
          </a:p>
        </p:txBody>
      </p:sp>
      <p:sp>
        <p:nvSpPr>
          <p:cNvPr id="11" name="文本框 10">
            <a:extLst>
              <a:ext uri="{FF2B5EF4-FFF2-40B4-BE49-F238E27FC236}">
                <a16:creationId xmlns:a16="http://schemas.microsoft.com/office/drawing/2014/main" id="{2584897E-2057-4A88-A19A-0B22BF2F544E}"/>
              </a:ext>
            </a:extLst>
          </p:cNvPr>
          <p:cNvSpPr txBox="1"/>
          <p:nvPr/>
        </p:nvSpPr>
        <p:spPr>
          <a:xfrm>
            <a:off x="8311542" y="2132438"/>
            <a:ext cx="1684513" cy="307777"/>
          </a:xfrm>
          <a:prstGeom prst="rect">
            <a:avLst/>
          </a:prstGeom>
          <a:noFill/>
        </p:spPr>
        <p:txBody>
          <a:bodyPr wrap="square" rtlCol="0">
            <a:spAutoFit/>
          </a:bodyPr>
          <a:lstStyle/>
          <a:p>
            <a:r>
              <a:rPr lang="en-US" altLang="zh-CN" sz="1400" b="1" dirty="0">
                <a:solidFill>
                  <a:schemeClr val="bg1"/>
                </a:solidFill>
                <a:latin typeface="+mj-ea"/>
                <a:ea typeface="+mj-ea"/>
              </a:rPr>
              <a:t>2022.1 Pre-sale</a:t>
            </a:r>
            <a:endParaRPr lang="zh-CN" altLang="en-US" sz="1400" b="1" dirty="0">
              <a:solidFill>
                <a:schemeClr val="bg1"/>
              </a:solidFill>
              <a:latin typeface="+mj-ea"/>
              <a:ea typeface="+mj-ea"/>
            </a:endParaRPr>
          </a:p>
        </p:txBody>
      </p:sp>
      <p:sp>
        <p:nvSpPr>
          <p:cNvPr id="13" name="文本框 12">
            <a:extLst>
              <a:ext uri="{FF2B5EF4-FFF2-40B4-BE49-F238E27FC236}">
                <a16:creationId xmlns:a16="http://schemas.microsoft.com/office/drawing/2014/main" id="{E52291A5-390A-4AFC-83F1-2FBD62EE05D6}"/>
              </a:ext>
            </a:extLst>
          </p:cNvPr>
          <p:cNvSpPr txBox="1"/>
          <p:nvPr/>
        </p:nvSpPr>
        <p:spPr>
          <a:xfrm>
            <a:off x="6503061" y="4644318"/>
            <a:ext cx="2996111" cy="307777"/>
          </a:xfrm>
          <a:prstGeom prst="rect">
            <a:avLst/>
          </a:prstGeom>
          <a:noFill/>
        </p:spPr>
        <p:txBody>
          <a:bodyPr wrap="square" rtlCol="0">
            <a:spAutoFit/>
          </a:bodyPr>
          <a:lstStyle/>
          <a:p>
            <a:r>
              <a:rPr lang="en-US" altLang="zh-CN" sz="1400" b="1" dirty="0">
                <a:solidFill>
                  <a:schemeClr val="bg1"/>
                </a:solidFill>
                <a:latin typeface="+mj-ea"/>
                <a:ea typeface="+mj-ea"/>
              </a:rPr>
              <a:t>2022.5 maintenance</a:t>
            </a:r>
            <a:endParaRPr lang="zh-CN" altLang="en-US" sz="1400" b="1" dirty="0">
              <a:solidFill>
                <a:schemeClr val="bg1"/>
              </a:solidFill>
              <a:latin typeface="+mj-ea"/>
              <a:ea typeface="+mj-ea"/>
            </a:endParaRPr>
          </a:p>
        </p:txBody>
      </p:sp>
      <p:sp>
        <p:nvSpPr>
          <p:cNvPr id="4" name="文本框 3">
            <a:extLst>
              <a:ext uri="{FF2B5EF4-FFF2-40B4-BE49-F238E27FC236}">
                <a16:creationId xmlns:a16="http://schemas.microsoft.com/office/drawing/2014/main" id="{1AA663CE-B32F-4A04-A63E-EF0C2A3BC43A}"/>
              </a:ext>
            </a:extLst>
          </p:cNvPr>
          <p:cNvSpPr txBox="1"/>
          <p:nvPr/>
        </p:nvSpPr>
        <p:spPr>
          <a:xfrm>
            <a:off x="5192604" y="2381020"/>
            <a:ext cx="2512728" cy="1384995"/>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Official website</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Online White paper release</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Novel story release</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Game</a:t>
            </a:r>
            <a:r>
              <a:rPr lang="zh-CN" altLang="en-US" sz="1400" dirty="0">
                <a:solidFill>
                  <a:schemeClr val="bg1"/>
                </a:solidFill>
                <a:cs typeface="Dubai" panose="020B0604020202020204" pitchFamily="34" charset="-78"/>
              </a:rPr>
              <a:t> </a:t>
            </a:r>
            <a:r>
              <a:rPr lang="en-US" altLang="zh-CN" sz="1400" dirty="0">
                <a:solidFill>
                  <a:schemeClr val="bg1"/>
                </a:solidFill>
                <a:cs typeface="Dubai" panose="020B0604020202020204" pitchFamily="34" charset="-78"/>
              </a:rPr>
              <a:t>Demo</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Cooperative agency</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Number of 2000 users</a:t>
            </a:r>
            <a:endParaRPr lang="zh-CN" altLang="en-US" sz="1400" dirty="0">
              <a:solidFill>
                <a:schemeClr val="bg1"/>
              </a:solidFill>
              <a:cs typeface="Dubai" panose="020B0604020202020204" pitchFamily="34" charset="-78"/>
            </a:endParaRPr>
          </a:p>
        </p:txBody>
      </p:sp>
      <p:sp>
        <p:nvSpPr>
          <p:cNvPr id="16" name="文本框 15">
            <a:extLst>
              <a:ext uri="{FF2B5EF4-FFF2-40B4-BE49-F238E27FC236}">
                <a16:creationId xmlns:a16="http://schemas.microsoft.com/office/drawing/2014/main" id="{4D65829D-4F61-405A-8EBC-4766B2CA9908}"/>
              </a:ext>
            </a:extLst>
          </p:cNvPr>
          <p:cNvSpPr txBox="1"/>
          <p:nvPr/>
        </p:nvSpPr>
        <p:spPr>
          <a:xfrm>
            <a:off x="2624353" y="4989434"/>
            <a:ext cx="3339695"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Game asset system online</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Career system online</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NFT Mortgage lease and sale function</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Number of 15000  users</a:t>
            </a:r>
            <a:endParaRPr lang="zh-CN" altLang="en-US" sz="1400" dirty="0">
              <a:solidFill>
                <a:schemeClr val="bg1"/>
              </a:solidFill>
              <a:cs typeface="Dubai" panose="020B0604020202020204" pitchFamily="34" charset="-78"/>
            </a:endParaRPr>
          </a:p>
        </p:txBody>
      </p:sp>
      <p:sp>
        <p:nvSpPr>
          <p:cNvPr id="17" name="文本框 16">
            <a:extLst>
              <a:ext uri="{FF2B5EF4-FFF2-40B4-BE49-F238E27FC236}">
                <a16:creationId xmlns:a16="http://schemas.microsoft.com/office/drawing/2014/main" id="{4B00CA19-DD70-4A00-B2DA-0B44DB5BA394}"/>
              </a:ext>
            </a:extLst>
          </p:cNvPr>
          <p:cNvSpPr txBox="1"/>
          <p:nvPr/>
        </p:nvSpPr>
        <p:spPr>
          <a:xfrm>
            <a:off x="6511667" y="4989434"/>
            <a:ext cx="2546621" cy="738664"/>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Content operation</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Life cycle management</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Ready for the PVP stage</a:t>
            </a:r>
          </a:p>
        </p:txBody>
      </p:sp>
      <p:sp>
        <p:nvSpPr>
          <p:cNvPr id="18" name="文本框 17">
            <a:extLst>
              <a:ext uri="{FF2B5EF4-FFF2-40B4-BE49-F238E27FC236}">
                <a16:creationId xmlns:a16="http://schemas.microsoft.com/office/drawing/2014/main" id="{81EA57A3-D789-4465-98C2-CD49BD0DC15C}"/>
              </a:ext>
            </a:extLst>
          </p:cNvPr>
          <p:cNvSpPr txBox="1"/>
          <p:nvPr/>
        </p:nvSpPr>
        <p:spPr>
          <a:xfrm>
            <a:off x="8163861" y="2434270"/>
            <a:ext cx="2375259" cy="1169551"/>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Game Map online</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Number of 5000 user</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NFT Marketing online </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Sample Room Demo</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Multiplayer interaction</a:t>
            </a:r>
          </a:p>
        </p:txBody>
      </p:sp>
      <p:sp>
        <p:nvSpPr>
          <p:cNvPr id="24" name="文本框 23">
            <a:extLst>
              <a:ext uri="{FF2B5EF4-FFF2-40B4-BE49-F238E27FC236}">
                <a16:creationId xmlns:a16="http://schemas.microsoft.com/office/drawing/2014/main" id="{3142FD60-E1EB-4FF7-9606-AC978726033A}"/>
              </a:ext>
            </a:extLst>
          </p:cNvPr>
          <p:cNvSpPr txBox="1"/>
          <p:nvPr/>
        </p:nvSpPr>
        <p:spPr>
          <a:xfrm>
            <a:off x="2063557" y="2463867"/>
            <a:ext cx="3012554" cy="954107"/>
          </a:xfrm>
          <a:prstGeom prst="rect">
            <a:avLst/>
          </a:prstGeom>
          <a:noFill/>
        </p:spPr>
        <p:txBody>
          <a:bodyPr wrap="square" rtlCol="0">
            <a:spAutoFit/>
          </a:bodyPr>
          <a:lstStyle/>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Build the Team</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Social media build</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Game world design</a:t>
            </a:r>
          </a:p>
          <a:p>
            <a:pPr marL="285750" indent="-285750">
              <a:buFont typeface="Arial" panose="020B0604020202020204" pitchFamily="34" charset="0"/>
              <a:buChar char="•"/>
            </a:pPr>
            <a:r>
              <a:rPr lang="en-US" altLang="zh-CN" sz="1400" dirty="0">
                <a:solidFill>
                  <a:schemeClr val="bg1"/>
                </a:solidFill>
                <a:cs typeface="Dubai" panose="020B0604020202020204" pitchFamily="34" charset="-78"/>
              </a:rPr>
              <a:t>Casual social attributes</a:t>
            </a:r>
          </a:p>
        </p:txBody>
      </p:sp>
      <p:sp>
        <p:nvSpPr>
          <p:cNvPr id="25" name="文本框 24">
            <a:extLst>
              <a:ext uri="{FF2B5EF4-FFF2-40B4-BE49-F238E27FC236}">
                <a16:creationId xmlns:a16="http://schemas.microsoft.com/office/drawing/2014/main" id="{69FB19F6-7501-4258-8B50-0470F3A63133}"/>
              </a:ext>
            </a:extLst>
          </p:cNvPr>
          <p:cNvSpPr txBox="1"/>
          <p:nvPr/>
        </p:nvSpPr>
        <p:spPr>
          <a:xfrm>
            <a:off x="3099949" y="4644317"/>
            <a:ext cx="1773388" cy="307777"/>
          </a:xfrm>
          <a:prstGeom prst="rect">
            <a:avLst/>
          </a:prstGeom>
          <a:noFill/>
        </p:spPr>
        <p:txBody>
          <a:bodyPr wrap="square" rtlCol="0">
            <a:spAutoFit/>
          </a:bodyPr>
          <a:lstStyle/>
          <a:p>
            <a:r>
              <a:rPr lang="en-US" altLang="zh-CN" sz="1400" b="1" dirty="0">
                <a:solidFill>
                  <a:schemeClr val="bg1"/>
                </a:solidFill>
                <a:latin typeface="+mj-ea"/>
                <a:ea typeface="+mj-ea"/>
              </a:rPr>
              <a:t>2022.3 Launch</a:t>
            </a:r>
            <a:endParaRPr lang="zh-CN" altLang="en-US" sz="1400" b="1" dirty="0">
              <a:solidFill>
                <a:schemeClr val="bg1"/>
              </a:solidFill>
              <a:latin typeface="+mj-ea"/>
              <a:ea typeface="+mj-ea"/>
            </a:endParaRPr>
          </a:p>
        </p:txBody>
      </p:sp>
      <p:sp>
        <p:nvSpPr>
          <p:cNvPr id="27" name="椭圆 26">
            <a:extLst>
              <a:ext uri="{FF2B5EF4-FFF2-40B4-BE49-F238E27FC236}">
                <a16:creationId xmlns:a16="http://schemas.microsoft.com/office/drawing/2014/main" id="{70EE4B8C-C8EC-4855-B522-B3ED4B0EE329}"/>
              </a:ext>
            </a:extLst>
          </p:cNvPr>
          <p:cNvSpPr/>
          <p:nvPr/>
        </p:nvSpPr>
        <p:spPr>
          <a:xfrm>
            <a:off x="7304108" y="4037889"/>
            <a:ext cx="401223" cy="386263"/>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Tree>
    <p:extLst>
      <p:ext uri="{BB962C8B-B14F-4D97-AF65-F5344CB8AC3E}">
        <p14:creationId xmlns:p14="http://schemas.microsoft.com/office/powerpoint/2010/main" val="137707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6000" r="-6000"/>
          </a:stretch>
        </a:blipFill>
        <a:effectLst/>
      </p:bgPr>
    </p:bg>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0D5C9C3-47F0-432A-955F-B167A8ABB786}"/>
              </a:ext>
            </a:extLst>
          </p:cNvPr>
          <p:cNvSpPr txBox="1"/>
          <p:nvPr/>
        </p:nvSpPr>
        <p:spPr>
          <a:xfrm>
            <a:off x="383506" y="199660"/>
            <a:ext cx="336010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a:solidFill>
                  <a:prstClr val="white"/>
                </a:solidFill>
                <a:latin typeface="Calibri"/>
                <a:ea typeface="微软雅黑" panose="020B0503020204020204" pitchFamily="34" charset="-122"/>
              </a:rPr>
              <a:t>Team</a:t>
            </a:r>
            <a:endParaRPr kumimoji="0" lang="en-US" altLang="zh-CN" sz="3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CE706F1B-657B-4BEF-A5D3-49EA11A53931}"/>
              </a:ext>
            </a:extLst>
          </p:cNvPr>
          <p:cNvSpPr txBox="1"/>
          <p:nvPr/>
        </p:nvSpPr>
        <p:spPr>
          <a:xfrm>
            <a:off x="9580417" y="291993"/>
            <a:ext cx="254389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www.hbeasts.com</a:t>
            </a:r>
            <a:endParaRPr kumimoji="0" lang="zh-CN" altLang="en-US" sz="20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5" name="椭圆 4">
            <a:extLst>
              <a:ext uri="{FF2B5EF4-FFF2-40B4-BE49-F238E27FC236}">
                <a16:creationId xmlns:a16="http://schemas.microsoft.com/office/drawing/2014/main" id="{8B307906-FAE5-4B54-B439-3021E7C9B0F3}"/>
              </a:ext>
            </a:extLst>
          </p:cNvPr>
          <p:cNvSpPr/>
          <p:nvPr/>
        </p:nvSpPr>
        <p:spPr>
          <a:xfrm>
            <a:off x="6159862" y="4067748"/>
            <a:ext cx="1192777" cy="1197917"/>
          </a:xfrm>
          <a:prstGeom prst="ellipse">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a:extLst>
              <a:ext uri="{FF2B5EF4-FFF2-40B4-BE49-F238E27FC236}">
                <a16:creationId xmlns:a16="http://schemas.microsoft.com/office/drawing/2014/main" id="{FD9D4AB7-89E5-43FC-8881-9FB651A0F6F3}"/>
              </a:ext>
            </a:extLst>
          </p:cNvPr>
          <p:cNvSpPr/>
          <p:nvPr/>
        </p:nvSpPr>
        <p:spPr>
          <a:xfrm>
            <a:off x="2199080" y="4090356"/>
            <a:ext cx="1165611" cy="1169551"/>
          </a:xfrm>
          <a:prstGeom prst="ellipse">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0E4ECBBB-A8A4-4310-A28D-B7D5F3FA7D12}"/>
              </a:ext>
            </a:extLst>
          </p:cNvPr>
          <p:cNvSpPr/>
          <p:nvPr/>
        </p:nvSpPr>
        <p:spPr>
          <a:xfrm>
            <a:off x="8434746" y="1505561"/>
            <a:ext cx="1251407" cy="1258939"/>
          </a:xfrm>
          <a:prstGeom prst="ellipse">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D65AC21E-BBA7-4BAD-B6D7-2870802D7928}"/>
              </a:ext>
            </a:extLst>
          </p:cNvPr>
          <p:cNvSpPr txBox="1"/>
          <p:nvPr/>
        </p:nvSpPr>
        <p:spPr>
          <a:xfrm>
            <a:off x="8246438" y="2773237"/>
            <a:ext cx="1723002" cy="369332"/>
          </a:xfrm>
          <a:prstGeom prst="rect">
            <a:avLst/>
          </a:prstGeom>
          <a:noFill/>
        </p:spPr>
        <p:txBody>
          <a:bodyPr wrap="square" rtlCol="0">
            <a:spAutoFit/>
          </a:bodyPr>
          <a:lstStyle/>
          <a:p>
            <a:r>
              <a:rPr lang="en-US" altLang="zh-CN" b="1" dirty="0">
                <a:solidFill>
                  <a:schemeClr val="bg1"/>
                </a:solidFill>
              </a:rPr>
              <a:t>Visual director</a:t>
            </a:r>
            <a:endParaRPr lang="zh-CN" altLang="en-US" b="1" dirty="0">
              <a:solidFill>
                <a:schemeClr val="bg1"/>
              </a:solidFill>
            </a:endParaRPr>
          </a:p>
        </p:txBody>
      </p:sp>
      <p:sp>
        <p:nvSpPr>
          <p:cNvPr id="36" name="文本框 35">
            <a:extLst>
              <a:ext uri="{FF2B5EF4-FFF2-40B4-BE49-F238E27FC236}">
                <a16:creationId xmlns:a16="http://schemas.microsoft.com/office/drawing/2014/main" id="{6CB4ADAB-9944-4A85-B2F6-CF1989273FDF}"/>
              </a:ext>
            </a:extLst>
          </p:cNvPr>
          <p:cNvSpPr txBox="1"/>
          <p:nvPr/>
        </p:nvSpPr>
        <p:spPr>
          <a:xfrm>
            <a:off x="8108309" y="3897597"/>
            <a:ext cx="1577844" cy="461665"/>
          </a:xfrm>
          <a:prstGeom prst="rect">
            <a:avLst/>
          </a:prstGeom>
          <a:noFill/>
        </p:spPr>
        <p:txBody>
          <a:bodyPr wrap="square">
            <a:spAutoFit/>
          </a:bodyPr>
          <a:lstStyle/>
          <a:p>
            <a:r>
              <a:rPr lang="en-US" altLang="zh-CN" sz="2400" b="1" dirty="0">
                <a:solidFill>
                  <a:schemeClr val="bg1"/>
                </a:solidFill>
              </a:rPr>
              <a:t>Roll</a:t>
            </a:r>
            <a:endParaRPr lang="zh-CN" altLang="en-US" sz="2400" b="1" dirty="0">
              <a:solidFill>
                <a:schemeClr val="bg1"/>
              </a:solidFill>
            </a:endParaRPr>
          </a:p>
        </p:txBody>
      </p:sp>
      <p:sp>
        <p:nvSpPr>
          <p:cNvPr id="37" name="文本框 36">
            <a:extLst>
              <a:ext uri="{FF2B5EF4-FFF2-40B4-BE49-F238E27FC236}">
                <a16:creationId xmlns:a16="http://schemas.microsoft.com/office/drawing/2014/main" id="{6A7FF4B7-80C6-4564-8F11-2B9185094B84}"/>
              </a:ext>
            </a:extLst>
          </p:cNvPr>
          <p:cNvSpPr txBox="1"/>
          <p:nvPr/>
        </p:nvSpPr>
        <p:spPr>
          <a:xfrm>
            <a:off x="4730721" y="2793080"/>
            <a:ext cx="849268" cy="369332"/>
          </a:xfrm>
          <a:prstGeom prst="rect">
            <a:avLst/>
          </a:prstGeom>
          <a:noFill/>
        </p:spPr>
        <p:txBody>
          <a:bodyPr wrap="square" rtlCol="0">
            <a:spAutoFit/>
          </a:bodyPr>
          <a:lstStyle/>
          <a:p>
            <a:r>
              <a:rPr lang="en-US" altLang="zh-CN" b="1" dirty="0">
                <a:solidFill>
                  <a:schemeClr val="bg1"/>
                </a:solidFill>
              </a:rPr>
              <a:t>COO</a:t>
            </a:r>
            <a:endParaRPr lang="zh-CN" altLang="en-US" b="1" dirty="0">
              <a:solidFill>
                <a:schemeClr val="bg1"/>
              </a:solidFill>
            </a:endParaRPr>
          </a:p>
        </p:txBody>
      </p:sp>
      <p:sp>
        <p:nvSpPr>
          <p:cNvPr id="21" name="椭圆 20">
            <a:extLst>
              <a:ext uri="{FF2B5EF4-FFF2-40B4-BE49-F238E27FC236}">
                <a16:creationId xmlns:a16="http://schemas.microsoft.com/office/drawing/2014/main" id="{EB314C1D-69E8-427E-9F14-2E0BD2046AB5}"/>
              </a:ext>
            </a:extLst>
          </p:cNvPr>
          <p:cNvSpPr/>
          <p:nvPr/>
        </p:nvSpPr>
        <p:spPr>
          <a:xfrm>
            <a:off x="4403526" y="1443941"/>
            <a:ext cx="1273185" cy="1332956"/>
          </a:xfrm>
          <a:prstGeom prst="ellipse">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2C46B3E-0EE0-4EB6-97C3-A84FE40EB302}"/>
              </a:ext>
            </a:extLst>
          </p:cNvPr>
          <p:cNvSpPr/>
          <p:nvPr/>
        </p:nvSpPr>
        <p:spPr>
          <a:xfrm>
            <a:off x="435641" y="1505875"/>
            <a:ext cx="1312752" cy="1295349"/>
          </a:xfrm>
          <a:prstGeom prst="ellipse">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A8EB7EDD-BD9B-48E8-8B9C-F378CA6EF10A}"/>
              </a:ext>
            </a:extLst>
          </p:cNvPr>
          <p:cNvSpPr txBox="1"/>
          <p:nvPr/>
        </p:nvSpPr>
        <p:spPr>
          <a:xfrm>
            <a:off x="7481143" y="4275666"/>
            <a:ext cx="2233902" cy="1169551"/>
          </a:xfrm>
          <a:prstGeom prst="rect">
            <a:avLst/>
          </a:prstGeom>
          <a:noFill/>
        </p:spPr>
        <p:txBody>
          <a:bodyPr wrap="square">
            <a:spAutoFit/>
          </a:bodyPr>
          <a:lstStyle/>
          <a:p>
            <a:r>
              <a:rPr lang="zh-CN" altLang="en-US" sz="1400" dirty="0">
                <a:solidFill>
                  <a:schemeClr val="bg1"/>
                </a:solidFill>
              </a:rPr>
              <a:t>has more than 4 years of working experience in cryptocurrency exchanges, </a:t>
            </a:r>
            <a:r>
              <a:rPr lang="en-US" altLang="zh-CN" sz="1400" dirty="0">
                <a:solidFill>
                  <a:schemeClr val="bg1"/>
                </a:solidFill>
              </a:rPr>
              <a:t>have </a:t>
            </a:r>
            <a:r>
              <a:rPr lang="zh-CN" altLang="en-US" sz="1400" dirty="0">
                <a:solidFill>
                  <a:schemeClr val="bg1"/>
                </a:solidFill>
              </a:rPr>
              <a:t>unique brand </a:t>
            </a:r>
            <a:r>
              <a:rPr lang="en-US" altLang="zh-CN" sz="1400" dirty="0">
                <a:solidFill>
                  <a:schemeClr val="bg1"/>
                </a:solidFill>
              </a:rPr>
              <a:t>version and </a:t>
            </a:r>
            <a:r>
              <a:rPr lang="zh-CN" altLang="en-US" sz="1400" dirty="0">
                <a:solidFill>
                  <a:schemeClr val="bg1"/>
                </a:solidFill>
              </a:rPr>
              <a:t>market experience.</a:t>
            </a:r>
          </a:p>
        </p:txBody>
      </p:sp>
      <p:sp>
        <p:nvSpPr>
          <p:cNvPr id="25" name="文本框 24">
            <a:extLst>
              <a:ext uri="{FF2B5EF4-FFF2-40B4-BE49-F238E27FC236}">
                <a16:creationId xmlns:a16="http://schemas.microsoft.com/office/drawing/2014/main" id="{A4ED4DBC-D36F-49F6-8051-CD9B432B7EAD}"/>
              </a:ext>
            </a:extLst>
          </p:cNvPr>
          <p:cNvSpPr txBox="1"/>
          <p:nvPr/>
        </p:nvSpPr>
        <p:spPr>
          <a:xfrm>
            <a:off x="1973031" y="1347667"/>
            <a:ext cx="1795221" cy="461665"/>
          </a:xfrm>
          <a:prstGeom prst="rect">
            <a:avLst/>
          </a:prstGeom>
          <a:noFill/>
        </p:spPr>
        <p:txBody>
          <a:bodyPr wrap="square">
            <a:spAutoFit/>
          </a:bodyPr>
          <a:lstStyle/>
          <a:p>
            <a:r>
              <a:rPr lang="en-US" altLang="zh-CN" sz="2400" b="1" dirty="0">
                <a:solidFill>
                  <a:schemeClr val="bg1"/>
                </a:solidFill>
              </a:rPr>
              <a:t>Feng Cheng</a:t>
            </a:r>
            <a:endParaRPr lang="zh-CN" altLang="en-US" sz="2400" b="1" dirty="0">
              <a:solidFill>
                <a:schemeClr val="bg1"/>
              </a:solidFill>
            </a:endParaRPr>
          </a:p>
        </p:txBody>
      </p:sp>
      <p:sp>
        <p:nvSpPr>
          <p:cNvPr id="30" name="文本框 29">
            <a:extLst>
              <a:ext uri="{FF2B5EF4-FFF2-40B4-BE49-F238E27FC236}">
                <a16:creationId xmlns:a16="http://schemas.microsoft.com/office/drawing/2014/main" id="{FBEB4A52-F606-4105-9813-0FD221392993}"/>
              </a:ext>
            </a:extLst>
          </p:cNvPr>
          <p:cNvSpPr txBox="1"/>
          <p:nvPr/>
        </p:nvSpPr>
        <p:spPr>
          <a:xfrm>
            <a:off x="3440671" y="3917383"/>
            <a:ext cx="2139318" cy="461665"/>
          </a:xfrm>
          <a:prstGeom prst="rect">
            <a:avLst/>
          </a:prstGeom>
          <a:noFill/>
        </p:spPr>
        <p:txBody>
          <a:bodyPr wrap="square">
            <a:spAutoFit/>
          </a:bodyPr>
          <a:lstStyle/>
          <a:p>
            <a:r>
              <a:rPr lang="en-US" altLang="zh-CN" sz="2400" b="1" dirty="0">
                <a:solidFill>
                  <a:schemeClr val="bg1"/>
                </a:solidFill>
              </a:rPr>
              <a:t>Shreyas Vasuki </a:t>
            </a:r>
            <a:endParaRPr lang="zh-CN" altLang="en-US" sz="2400" b="1" dirty="0">
              <a:solidFill>
                <a:schemeClr val="bg1"/>
              </a:solidFill>
            </a:endParaRPr>
          </a:p>
        </p:txBody>
      </p:sp>
      <p:sp>
        <p:nvSpPr>
          <p:cNvPr id="35" name="文本框 34">
            <a:extLst>
              <a:ext uri="{FF2B5EF4-FFF2-40B4-BE49-F238E27FC236}">
                <a16:creationId xmlns:a16="http://schemas.microsoft.com/office/drawing/2014/main" id="{DF726820-235B-4285-A46B-5E006ABFDA95}"/>
              </a:ext>
            </a:extLst>
          </p:cNvPr>
          <p:cNvSpPr txBox="1"/>
          <p:nvPr/>
        </p:nvSpPr>
        <p:spPr>
          <a:xfrm>
            <a:off x="848319" y="2842823"/>
            <a:ext cx="849268" cy="369332"/>
          </a:xfrm>
          <a:prstGeom prst="rect">
            <a:avLst/>
          </a:prstGeom>
          <a:noFill/>
        </p:spPr>
        <p:txBody>
          <a:bodyPr wrap="square">
            <a:spAutoFit/>
          </a:bodyPr>
          <a:lstStyle/>
          <a:p>
            <a:r>
              <a:rPr lang="en-US" altLang="zh-CN" sz="1800" b="1" dirty="0">
                <a:solidFill>
                  <a:schemeClr val="bg1"/>
                </a:solidFill>
              </a:rPr>
              <a:t>CEO</a:t>
            </a:r>
            <a:endParaRPr lang="zh-CN" altLang="en-US" dirty="0"/>
          </a:p>
        </p:txBody>
      </p:sp>
      <p:sp>
        <p:nvSpPr>
          <p:cNvPr id="39" name="文本框 38">
            <a:extLst>
              <a:ext uri="{FF2B5EF4-FFF2-40B4-BE49-F238E27FC236}">
                <a16:creationId xmlns:a16="http://schemas.microsoft.com/office/drawing/2014/main" id="{C7972353-881B-4F9F-9D96-8281AD305B6F}"/>
              </a:ext>
            </a:extLst>
          </p:cNvPr>
          <p:cNvSpPr txBox="1"/>
          <p:nvPr/>
        </p:nvSpPr>
        <p:spPr>
          <a:xfrm>
            <a:off x="2476955" y="5259907"/>
            <a:ext cx="849268" cy="369332"/>
          </a:xfrm>
          <a:prstGeom prst="rect">
            <a:avLst/>
          </a:prstGeom>
          <a:noFill/>
        </p:spPr>
        <p:txBody>
          <a:bodyPr wrap="square">
            <a:spAutoFit/>
          </a:bodyPr>
          <a:lstStyle/>
          <a:p>
            <a:r>
              <a:rPr lang="en-US" altLang="zh-CN" sz="1800" b="1" dirty="0">
                <a:solidFill>
                  <a:schemeClr val="bg1"/>
                </a:solidFill>
              </a:rPr>
              <a:t>CTO</a:t>
            </a:r>
            <a:endParaRPr lang="zh-CN" altLang="en-US" dirty="0"/>
          </a:p>
        </p:txBody>
      </p:sp>
      <p:sp>
        <p:nvSpPr>
          <p:cNvPr id="40" name="文本框 39">
            <a:extLst>
              <a:ext uri="{FF2B5EF4-FFF2-40B4-BE49-F238E27FC236}">
                <a16:creationId xmlns:a16="http://schemas.microsoft.com/office/drawing/2014/main" id="{1DB37C48-633A-4268-B7EC-C2DBE9EB7C55}"/>
              </a:ext>
            </a:extLst>
          </p:cNvPr>
          <p:cNvSpPr txBox="1"/>
          <p:nvPr/>
        </p:nvSpPr>
        <p:spPr>
          <a:xfrm>
            <a:off x="6438866" y="5259907"/>
            <a:ext cx="974148" cy="369332"/>
          </a:xfrm>
          <a:prstGeom prst="rect">
            <a:avLst/>
          </a:prstGeom>
          <a:noFill/>
        </p:spPr>
        <p:txBody>
          <a:bodyPr wrap="square">
            <a:spAutoFit/>
          </a:bodyPr>
          <a:lstStyle/>
          <a:p>
            <a:r>
              <a:rPr lang="en-US" altLang="zh-CN" sz="1800" b="1" dirty="0">
                <a:solidFill>
                  <a:schemeClr val="bg1"/>
                </a:solidFill>
              </a:rPr>
              <a:t>CMO</a:t>
            </a:r>
            <a:endParaRPr lang="zh-CN" altLang="en-US" dirty="0"/>
          </a:p>
        </p:txBody>
      </p:sp>
      <p:sp>
        <p:nvSpPr>
          <p:cNvPr id="41" name="文本框 40">
            <a:extLst>
              <a:ext uri="{FF2B5EF4-FFF2-40B4-BE49-F238E27FC236}">
                <a16:creationId xmlns:a16="http://schemas.microsoft.com/office/drawing/2014/main" id="{2A578140-DBD4-49D6-BB92-5A35836F83E7}"/>
              </a:ext>
            </a:extLst>
          </p:cNvPr>
          <p:cNvSpPr txBox="1"/>
          <p:nvPr/>
        </p:nvSpPr>
        <p:spPr>
          <a:xfrm>
            <a:off x="1757939" y="1782113"/>
            <a:ext cx="2287301" cy="1384995"/>
          </a:xfrm>
          <a:prstGeom prst="rect">
            <a:avLst/>
          </a:prstGeom>
          <a:noFill/>
        </p:spPr>
        <p:txBody>
          <a:bodyPr wrap="square">
            <a:spAutoFit/>
          </a:bodyPr>
          <a:lstStyle/>
          <a:p>
            <a:r>
              <a:rPr lang="en-US" altLang="zh-CN" sz="1400" dirty="0">
                <a:solidFill>
                  <a:schemeClr val="bg1"/>
                </a:solidFill>
              </a:rPr>
              <a:t>Former Huawei manager have 5 years global working Experience, with rich project experience in the field of software development and product management.</a:t>
            </a:r>
            <a:endParaRPr lang="zh-CN" altLang="en-US" sz="1400" dirty="0">
              <a:solidFill>
                <a:schemeClr val="bg1"/>
              </a:solidFill>
            </a:endParaRPr>
          </a:p>
        </p:txBody>
      </p:sp>
      <p:sp>
        <p:nvSpPr>
          <p:cNvPr id="42" name="文本框 41">
            <a:extLst>
              <a:ext uri="{FF2B5EF4-FFF2-40B4-BE49-F238E27FC236}">
                <a16:creationId xmlns:a16="http://schemas.microsoft.com/office/drawing/2014/main" id="{738D9C72-8EF7-4716-B301-67FF168EE302}"/>
              </a:ext>
            </a:extLst>
          </p:cNvPr>
          <p:cNvSpPr txBox="1"/>
          <p:nvPr/>
        </p:nvSpPr>
        <p:spPr>
          <a:xfrm>
            <a:off x="5785123" y="1782113"/>
            <a:ext cx="2036303" cy="1169551"/>
          </a:xfrm>
          <a:prstGeom prst="rect">
            <a:avLst/>
          </a:prstGeom>
          <a:noFill/>
        </p:spPr>
        <p:txBody>
          <a:bodyPr wrap="square">
            <a:spAutoFit/>
          </a:bodyPr>
          <a:lstStyle/>
          <a:p>
            <a:r>
              <a:rPr lang="en-US" altLang="zh-CN" sz="1400" dirty="0">
                <a:solidFill>
                  <a:schemeClr val="bg1"/>
                </a:solidFill>
              </a:rPr>
              <a:t>Deep understanding of financial regulations and cryptocurrencies, have professional user scene In the game field</a:t>
            </a:r>
            <a:endParaRPr lang="zh-CN" altLang="en-US" sz="1400" dirty="0">
              <a:solidFill>
                <a:schemeClr val="bg1"/>
              </a:solidFill>
            </a:endParaRPr>
          </a:p>
        </p:txBody>
      </p:sp>
      <p:sp>
        <p:nvSpPr>
          <p:cNvPr id="43" name="文本框 42">
            <a:extLst>
              <a:ext uri="{FF2B5EF4-FFF2-40B4-BE49-F238E27FC236}">
                <a16:creationId xmlns:a16="http://schemas.microsoft.com/office/drawing/2014/main" id="{0BB13647-861B-455C-8351-159B7F310D81}"/>
              </a:ext>
            </a:extLst>
          </p:cNvPr>
          <p:cNvSpPr txBox="1"/>
          <p:nvPr/>
        </p:nvSpPr>
        <p:spPr>
          <a:xfrm>
            <a:off x="9872718" y="1809332"/>
            <a:ext cx="2098399" cy="1169551"/>
          </a:xfrm>
          <a:prstGeom prst="rect">
            <a:avLst/>
          </a:prstGeom>
          <a:noFill/>
        </p:spPr>
        <p:txBody>
          <a:bodyPr wrap="square">
            <a:spAutoFit/>
          </a:bodyPr>
          <a:lstStyle/>
          <a:p>
            <a:r>
              <a:rPr lang="en-US" altLang="zh-CN" sz="1400" dirty="0">
                <a:solidFill>
                  <a:schemeClr val="bg1"/>
                </a:solidFill>
              </a:rPr>
              <a:t>Former gameloft game planner, good at realistic character depiction and detailed control, able to guide any style of game</a:t>
            </a:r>
            <a:endParaRPr lang="zh-CN" altLang="en-US" sz="1400" dirty="0">
              <a:solidFill>
                <a:schemeClr val="bg1"/>
              </a:solidFill>
            </a:endParaRPr>
          </a:p>
        </p:txBody>
      </p:sp>
      <p:sp>
        <p:nvSpPr>
          <p:cNvPr id="44" name="文本框 43">
            <a:extLst>
              <a:ext uri="{FF2B5EF4-FFF2-40B4-BE49-F238E27FC236}">
                <a16:creationId xmlns:a16="http://schemas.microsoft.com/office/drawing/2014/main" id="{998CF9EF-6DD2-495E-A1B3-F6F075FA733E}"/>
              </a:ext>
            </a:extLst>
          </p:cNvPr>
          <p:cNvSpPr txBox="1"/>
          <p:nvPr/>
        </p:nvSpPr>
        <p:spPr>
          <a:xfrm>
            <a:off x="6096000" y="1320448"/>
            <a:ext cx="1460945" cy="461665"/>
          </a:xfrm>
          <a:prstGeom prst="rect">
            <a:avLst/>
          </a:prstGeom>
          <a:noFill/>
        </p:spPr>
        <p:txBody>
          <a:bodyPr wrap="square">
            <a:spAutoFit/>
          </a:bodyPr>
          <a:lstStyle/>
          <a:p>
            <a:r>
              <a:rPr lang="en-US" altLang="zh-CN" sz="2400" b="1" dirty="0">
                <a:solidFill>
                  <a:schemeClr val="bg1"/>
                </a:solidFill>
              </a:rPr>
              <a:t>Frank</a:t>
            </a:r>
            <a:endParaRPr lang="zh-CN" altLang="en-US" sz="2400" b="1" dirty="0">
              <a:solidFill>
                <a:schemeClr val="bg1"/>
              </a:solidFill>
            </a:endParaRPr>
          </a:p>
        </p:txBody>
      </p:sp>
      <p:sp>
        <p:nvSpPr>
          <p:cNvPr id="45" name="文本框 44">
            <a:extLst>
              <a:ext uri="{FF2B5EF4-FFF2-40B4-BE49-F238E27FC236}">
                <a16:creationId xmlns:a16="http://schemas.microsoft.com/office/drawing/2014/main" id="{86B1504E-5356-4C0D-B841-5B1F09375383}"/>
              </a:ext>
            </a:extLst>
          </p:cNvPr>
          <p:cNvSpPr txBox="1"/>
          <p:nvPr/>
        </p:nvSpPr>
        <p:spPr>
          <a:xfrm>
            <a:off x="10344304" y="1370163"/>
            <a:ext cx="1155229" cy="461665"/>
          </a:xfrm>
          <a:prstGeom prst="rect">
            <a:avLst/>
          </a:prstGeom>
          <a:noFill/>
        </p:spPr>
        <p:txBody>
          <a:bodyPr wrap="square">
            <a:spAutoFit/>
          </a:bodyPr>
          <a:lstStyle/>
          <a:p>
            <a:r>
              <a:rPr lang="en-US" altLang="zh-CN" sz="2400" b="1" dirty="0">
                <a:solidFill>
                  <a:schemeClr val="bg1"/>
                </a:solidFill>
              </a:rPr>
              <a:t>Jack</a:t>
            </a:r>
            <a:endParaRPr lang="zh-CN" altLang="en-US" sz="2400" b="1" dirty="0">
              <a:solidFill>
                <a:schemeClr val="bg1"/>
              </a:solidFill>
            </a:endParaRPr>
          </a:p>
        </p:txBody>
      </p:sp>
      <p:sp>
        <p:nvSpPr>
          <p:cNvPr id="58" name="文本框 57">
            <a:extLst>
              <a:ext uri="{FF2B5EF4-FFF2-40B4-BE49-F238E27FC236}">
                <a16:creationId xmlns:a16="http://schemas.microsoft.com/office/drawing/2014/main" id="{D6ADD699-FD5D-4FB1-971A-4ED349EFCFEE}"/>
              </a:ext>
            </a:extLst>
          </p:cNvPr>
          <p:cNvSpPr txBox="1"/>
          <p:nvPr/>
        </p:nvSpPr>
        <p:spPr>
          <a:xfrm>
            <a:off x="3435323" y="4383389"/>
            <a:ext cx="2287301" cy="954107"/>
          </a:xfrm>
          <a:prstGeom prst="rect">
            <a:avLst/>
          </a:prstGeom>
          <a:noFill/>
        </p:spPr>
        <p:txBody>
          <a:bodyPr wrap="square">
            <a:spAutoFit/>
          </a:bodyPr>
          <a:lstStyle/>
          <a:p>
            <a:r>
              <a:rPr lang="en-US" altLang="zh-CN" sz="1400" dirty="0">
                <a:solidFill>
                  <a:schemeClr val="bg1"/>
                </a:solidFill>
              </a:rPr>
              <a:t>with rich programming skills and problem-solving skills, familiar with blockchain application development.</a:t>
            </a:r>
            <a:endParaRPr lang="zh-CN" altLang="en-US" sz="1400" dirty="0">
              <a:solidFill>
                <a:schemeClr val="bg1"/>
              </a:solidFill>
            </a:endParaRPr>
          </a:p>
        </p:txBody>
      </p:sp>
    </p:spTree>
    <p:extLst>
      <p:ext uri="{BB962C8B-B14F-4D97-AF65-F5344CB8AC3E}">
        <p14:creationId xmlns:p14="http://schemas.microsoft.com/office/powerpoint/2010/main" val="86934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5170</TotalTime>
  <Words>702</Words>
  <Application>Microsoft Office PowerPoint</Application>
  <PresentationFormat>宽屏</PresentationFormat>
  <Paragraphs>132</Paragraphs>
  <Slides>10</Slides>
  <Notes>10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10</vt:i4>
      </vt:variant>
    </vt:vector>
  </HeadingPairs>
  <TitlesOfParts>
    <vt:vector size="15" baseType="lpstr">
      <vt:lpstr>微软雅黑</vt:lpstr>
      <vt:lpstr>Arial</vt:lpstr>
      <vt:lpstr>Calibri</vt:lpstr>
      <vt:lpstr>Dubai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cheng haoyang</cp:lastModifiedBy>
  <cp:revision>126</cp:revision>
  <dcterms:created xsi:type="dcterms:W3CDTF">2021-10-14T02:25:00Z</dcterms:created>
  <dcterms:modified xsi:type="dcterms:W3CDTF">2021-11-16T08:40:46Z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A49CE7BD1D1B4787889DC3C2253C6063</vt:lpwstr>
  </property>
  <property fmtid="{D5CDD505-2E9C-101B-9397-08002B2CF9AE}" pid="3" name="KSOProductBuildVer">
    <vt:lpwstr>2052-11.1.0.10463</vt:lpwstr>
  </property>
</Properties>
</file>